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801" autoAdjust="0"/>
    <p:restoredTop sz="94660"/>
  </p:normalViewPr>
  <p:slideViewPr>
    <p:cSldViewPr snapToGrid="0">
      <p:cViewPr varScale="1">
        <p:scale>
          <a:sx n="86" d="100"/>
          <a:sy n="86" d="100"/>
        </p:scale>
        <p:origin x="341"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jpg>
</file>

<file path=ppt/media/image2.jpg>
</file>

<file path=ppt/media/image3.jpeg>
</file>

<file path=ppt/media/image4.pn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C67736-F65B-4C9B-93D8-6AC7E977556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521B340D-DA2D-4FE0-872E-D294A78738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ECC4AD5A-0459-4576-9215-822A331CA49A}"/>
              </a:ext>
            </a:extLst>
          </p:cNvPr>
          <p:cNvSpPr>
            <a:spLocks noGrp="1"/>
          </p:cNvSpPr>
          <p:nvPr>
            <p:ph type="dt" sz="half" idx="10"/>
          </p:nvPr>
        </p:nvSpPr>
        <p:spPr/>
        <p:txBody>
          <a:bodyPr/>
          <a:lstStyle/>
          <a:p>
            <a:fld id="{A46EC033-D88D-41C0-BA3B-5ECF7F35C9A6}" type="datetimeFigureOut">
              <a:rPr lang="zh-CN" altLang="en-US" smtClean="0"/>
              <a:t>2020/5/23</a:t>
            </a:fld>
            <a:endParaRPr lang="zh-CN" altLang="en-US"/>
          </a:p>
        </p:txBody>
      </p:sp>
      <p:sp>
        <p:nvSpPr>
          <p:cNvPr id="5" name="页脚占位符 4">
            <a:extLst>
              <a:ext uri="{FF2B5EF4-FFF2-40B4-BE49-F238E27FC236}">
                <a16:creationId xmlns:a16="http://schemas.microsoft.com/office/drawing/2014/main" id="{AE880583-CAF7-4482-BDD1-A8562BA8BB0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A5251BB-6912-4ABC-B4EF-16DECF4A8AD3}"/>
              </a:ext>
            </a:extLst>
          </p:cNvPr>
          <p:cNvSpPr>
            <a:spLocks noGrp="1"/>
          </p:cNvSpPr>
          <p:nvPr>
            <p:ph type="sldNum" sz="quarter" idx="12"/>
          </p:nvPr>
        </p:nvSpPr>
        <p:spPr/>
        <p:txBody>
          <a:body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15501148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400E9C-207F-493C-9292-359323201B5F}"/>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ABDA808-D4CB-42F0-9A7A-73D7CA70FA3E}"/>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1F7ABD3-92F0-4258-958A-1FB2A799A0FA}"/>
              </a:ext>
            </a:extLst>
          </p:cNvPr>
          <p:cNvSpPr>
            <a:spLocks noGrp="1"/>
          </p:cNvSpPr>
          <p:nvPr>
            <p:ph type="dt" sz="half" idx="10"/>
          </p:nvPr>
        </p:nvSpPr>
        <p:spPr/>
        <p:txBody>
          <a:bodyPr/>
          <a:lstStyle/>
          <a:p>
            <a:fld id="{A46EC033-D88D-41C0-BA3B-5ECF7F35C9A6}" type="datetimeFigureOut">
              <a:rPr lang="zh-CN" altLang="en-US" smtClean="0"/>
              <a:t>2020/5/23</a:t>
            </a:fld>
            <a:endParaRPr lang="zh-CN" altLang="en-US"/>
          </a:p>
        </p:txBody>
      </p:sp>
      <p:sp>
        <p:nvSpPr>
          <p:cNvPr id="5" name="页脚占位符 4">
            <a:extLst>
              <a:ext uri="{FF2B5EF4-FFF2-40B4-BE49-F238E27FC236}">
                <a16:creationId xmlns:a16="http://schemas.microsoft.com/office/drawing/2014/main" id="{6DC891E5-65B2-4847-8387-9A52ADE5186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E8B5591-E1DE-4CF8-8714-F5799CF6708A}"/>
              </a:ext>
            </a:extLst>
          </p:cNvPr>
          <p:cNvSpPr>
            <a:spLocks noGrp="1"/>
          </p:cNvSpPr>
          <p:nvPr>
            <p:ph type="sldNum" sz="quarter" idx="12"/>
          </p:nvPr>
        </p:nvSpPr>
        <p:spPr/>
        <p:txBody>
          <a:body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3701586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DEC842E-3000-4766-BD11-94823BD89F3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5D211B4-A28B-4313-8286-EF03520665D5}"/>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9AB212A-3FC6-49E1-8527-81761157D5AB}"/>
              </a:ext>
            </a:extLst>
          </p:cNvPr>
          <p:cNvSpPr>
            <a:spLocks noGrp="1"/>
          </p:cNvSpPr>
          <p:nvPr>
            <p:ph type="dt" sz="half" idx="10"/>
          </p:nvPr>
        </p:nvSpPr>
        <p:spPr/>
        <p:txBody>
          <a:bodyPr/>
          <a:lstStyle/>
          <a:p>
            <a:fld id="{A46EC033-D88D-41C0-BA3B-5ECF7F35C9A6}" type="datetimeFigureOut">
              <a:rPr lang="zh-CN" altLang="en-US" smtClean="0"/>
              <a:t>2020/5/23</a:t>
            </a:fld>
            <a:endParaRPr lang="zh-CN" altLang="en-US"/>
          </a:p>
        </p:txBody>
      </p:sp>
      <p:sp>
        <p:nvSpPr>
          <p:cNvPr id="5" name="页脚占位符 4">
            <a:extLst>
              <a:ext uri="{FF2B5EF4-FFF2-40B4-BE49-F238E27FC236}">
                <a16:creationId xmlns:a16="http://schemas.microsoft.com/office/drawing/2014/main" id="{7A345624-9037-40BE-9FC9-C6DFA8A8919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B85E15B-98BD-44B0-9EEC-C3F85C8AC90F}"/>
              </a:ext>
            </a:extLst>
          </p:cNvPr>
          <p:cNvSpPr>
            <a:spLocks noGrp="1"/>
          </p:cNvSpPr>
          <p:nvPr>
            <p:ph type="sldNum" sz="quarter" idx="12"/>
          </p:nvPr>
        </p:nvSpPr>
        <p:spPr/>
        <p:txBody>
          <a:body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38894409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74EB60-9E46-4CCD-8C13-647D4705892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C845BCC-4294-4D7F-9169-72EE47BBD4D7}"/>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397D134-68B8-401C-B65C-1305D382C462}"/>
              </a:ext>
            </a:extLst>
          </p:cNvPr>
          <p:cNvSpPr>
            <a:spLocks noGrp="1"/>
          </p:cNvSpPr>
          <p:nvPr>
            <p:ph type="dt" sz="half" idx="10"/>
          </p:nvPr>
        </p:nvSpPr>
        <p:spPr/>
        <p:txBody>
          <a:bodyPr/>
          <a:lstStyle/>
          <a:p>
            <a:fld id="{A46EC033-D88D-41C0-BA3B-5ECF7F35C9A6}" type="datetimeFigureOut">
              <a:rPr lang="zh-CN" altLang="en-US" smtClean="0"/>
              <a:t>2020/5/23</a:t>
            </a:fld>
            <a:endParaRPr lang="zh-CN" altLang="en-US"/>
          </a:p>
        </p:txBody>
      </p:sp>
      <p:sp>
        <p:nvSpPr>
          <p:cNvPr id="5" name="页脚占位符 4">
            <a:extLst>
              <a:ext uri="{FF2B5EF4-FFF2-40B4-BE49-F238E27FC236}">
                <a16:creationId xmlns:a16="http://schemas.microsoft.com/office/drawing/2014/main" id="{6E2A274A-E98D-4F34-8018-B5D61F2069F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0A8E02C-E707-4448-BA3E-921F3F177CE7}"/>
              </a:ext>
            </a:extLst>
          </p:cNvPr>
          <p:cNvSpPr>
            <a:spLocks noGrp="1"/>
          </p:cNvSpPr>
          <p:nvPr>
            <p:ph type="sldNum" sz="quarter" idx="12"/>
          </p:nvPr>
        </p:nvSpPr>
        <p:spPr/>
        <p:txBody>
          <a:body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3806889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74AABE-B3D1-4C45-9EEB-CC6508D6D8A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1276789-C389-4274-A650-0DDE6FAD79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7D50C28F-4D15-46BA-B3A7-632E8C56A87D}"/>
              </a:ext>
            </a:extLst>
          </p:cNvPr>
          <p:cNvSpPr>
            <a:spLocks noGrp="1"/>
          </p:cNvSpPr>
          <p:nvPr>
            <p:ph type="dt" sz="half" idx="10"/>
          </p:nvPr>
        </p:nvSpPr>
        <p:spPr/>
        <p:txBody>
          <a:bodyPr/>
          <a:lstStyle/>
          <a:p>
            <a:fld id="{A46EC033-D88D-41C0-BA3B-5ECF7F35C9A6}" type="datetimeFigureOut">
              <a:rPr lang="zh-CN" altLang="en-US" smtClean="0"/>
              <a:t>2020/5/23</a:t>
            </a:fld>
            <a:endParaRPr lang="zh-CN" altLang="en-US"/>
          </a:p>
        </p:txBody>
      </p:sp>
      <p:sp>
        <p:nvSpPr>
          <p:cNvPr id="5" name="页脚占位符 4">
            <a:extLst>
              <a:ext uri="{FF2B5EF4-FFF2-40B4-BE49-F238E27FC236}">
                <a16:creationId xmlns:a16="http://schemas.microsoft.com/office/drawing/2014/main" id="{1086961F-4D5A-4B5E-84A6-765C22860EF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B209B9A-2B99-4937-9104-122DC5BA2569}"/>
              </a:ext>
            </a:extLst>
          </p:cNvPr>
          <p:cNvSpPr>
            <a:spLocks noGrp="1"/>
          </p:cNvSpPr>
          <p:nvPr>
            <p:ph type="sldNum" sz="quarter" idx="12"/>
          </p:nvPr>
        </p:nvSpPr>
        <p:spPr/>
        <p:txBody>
          <a:body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3415194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C96DC6-1D19-49CA-957F-98E3B6E9133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C32B6FE-BF09-4514-8984-1175B9EEE3B8}"/>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B3F2C2BD-D32C-48DD-A339-14054F67E908}"/>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D88DB7AF-3C73-4009-ADC4-8C039745E3CE}"/>
              </a:ext>
            </a:extLst>
          </p:cNvPr>
          <p:cNvSpPr>
            <a:spLocks noGrp="1"/>
          </p:cNvSpPr>
          <p:nvPr>
            <p:ph type="dt" sz="half" idx="10"/>
          </p:nvPr>
        </p:nvSpPr>
        <p:spPr/>
        <p:txBody>
          <a:bodyPr/>
          <a:lstStyle/>
          <a:p>
            <a:fld id="{A46EC033-D88D-41C0-BA3B-5ECF7F35C9A6}" type="datetimeFigureOut">
              <a:rPr lang="zh-CN" altLang="en-US" smtClean="0"/>
              <a:t>2020/5/23</a:t>
            </a:fld>
            <a:endParaRPr lang="zh-CN" altLang="en-US"/>
          </a:p>
        </p:txBody>
      </p:sp>
      <p:sp>
        <p:nvSpPr>
          <p:cNvPr id="6" name="页脚占位符 5">
            <a:extLst>
              <a:ext uri="{FF2B5EF4-FFF2-40B4-BE49-F238E27FC236}">
                <a16:creationId xmlns:a16="http://schemas.microsoft.com/office/drawing/2014/main" id="{F68385DB-DA4B-4C1F-94F0-C54E3F4ACB5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86C01F1-8862-48F5-9139-290D56AB9E60}"/>
              </a:ext>
            </a:extLst>
          </p:cNvPr>
          <p:cNvSpPr>
            <a:spLocks noGrp="1"/>
          </p:cNvSpPr>
          <p:nvPr>
            <p:ph type="sldNum" sz="quarter" idx="12"/>
          </p:nvPr>
        </p:nvSpPr>
        <p:spPr/>
        <p:txBody>
          <a:body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3713292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4B082C-A447-4C60-83ED-C0CE50A53A8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EB92A927-2FD3-48A8-9896-22E72B22C9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E0B8ED4F-493B-45D0-9335-5BB1BE38F6A9}"/>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F13A65E0-C33F-44AD-B994-B7B168828D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97435716-C038-45DE-8CC5-21113329E00C}"/>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D90F84FE-F860-452E-930E-C5E83F1F1A78}"/>
              </a:ext>
            </a:extLst>
          </p:cNvPr>
          <p:cNvSpPr>
            <a:spLocks noGrp="1"/>
          </p:cNvSpPr>
          <p:nvPr>
            <p:ph type="dt" sz="half" idx="10"/>
          </p:nvPr>
        </p:nvSpPr>
        <p:spPr/>
        <p:txBody>
          <a:bodyPr/>
          <a:lstStyle/>
          <a:p>
            <a:fld id="{A46EC033-D88D-41C0-BA3B-5ECF7F35C9A6}" type="datetimeFigureOut">
              <a:rPr lang="zh-CN" altLang="en-US" smtClean="0"/>
              <a:t>2020/5/23</a:t>
            </a:fld>
            <a:endParaRPr lang="zh-CN" altLang="en-US"/>
          </a:p>
        </p:txBody>
      </p:sp>
      <p:sp>
        <p:nvSpPr>
          <p:cNvPr id="8" name="页脚占位符 7">
            <a:extLst>
              <a:ext uri="{FF2B5EF4-FFF2-40B4-BE49-F238E27FC236}">
                <a16:creationId xmlns:a16="http://schemas.microsoft.com/office/drawing/2014/main" id="{02A54A05-F027-44F3-B4E9-E837BD8B203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A2176CC-C9B8-4230-8FB9-4538265BC7E6}"/>
              </a:ext>
            </a:extLst>
          </p:cNvPr>
          <p:cNvSpPr>
            <a:spLocks noGrp="1"/>
          </p:cNvSpPr>
          <p:nvPr>
            <p:ph type="sldNum" sz="quarter" idx="12"/>
          </p:nvPr>
        </p:nvSpPr>
        <p:spPr/>
        <p:txBody>
          <a:body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735280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549861-F2D5-4FA2-B58F-5DBFEC861DC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BEDCB54-029D-43EA-A13F-DD06D5730EA8}"/>
              </a:ext>
            </a:extLst>
          </p:cNvPr>
          <p:cNvSpPr>
            <a:spLocks noGrp="1"/>
          </p:cNvSpPr>
          <p:nvPr>
            <p:ph type="dt" sz="half" idx="10"/>
          </p:nvPr>
        </p:nvSpPr>
        <p:spPr/>
        <p:txBody>
          <a:bodyPr/>
          <a:lstStyle/>
          <a:p>
            <a:fld id="{A46EC033-D88D-41C0-BA3B-5ECF7F35C9A6}" type="datetimeFigureOut">
              <a:rPr lang="zh-CN" altLang="en-US" smtClean="0"/>
              <a:t>2020/5/23</a:t>
            </a:fld>
            <a:endParaRPr lang="zh-CN" altLang="en-US"/>
          </a:p>
        </p:txBody>
      </p:sp>
      <p:sp>
        <p:nvSpPr>
          <p:cNvPr id="4" name="页脚占位符 3">
            <a:extLst>
              <a:ext uri="{FF2B5EF4-FFF2-40B4-BE49-F238E27FC236}">
                <a16:creationId xmlns:a16="http://schemas.microsoft.com/office/drawing/2014/main" id="{4B0655AB-15AD-4D71-A862-495059E98AF0}"/>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6D0E62E-F3F2-4043-B4B4-637D7F3FDB79}"/>
              </a:ext>
            </a:extLst>
          </p:cNvPr>
          <p:cNvSpPr>
            <a:spLocks noGrp="1"/>
          </p:cNvSpPr>
          <p:nvPr>
            <p:ph type="sldNum" sz="quarter" idx="12"/>
          </p:nvPr>
        </p:nvSpPr>
        <p:spPr/>
        <p:txBody>
          <a:body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1562645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3A3F51C-8C0F-4CD9-8CCD-DED63D41310E}"/>
              </a:ext>
            </a:extLst>
          </p:cNvPr>
          <p:cNvSpPr>
            <a:spLocks noGrp="1"/>
          </p:cNvSpPr>
          <p:nvPr>
            <p:ph type="dt" sz="half" idx="10"/>
          </p:nvPr>
        </p:nvSpPr>
        <p:spPr/>
        <p:txBody>
          <a:bodyPr/>
          <a:lstStyle/>
          <a:p>
            <a:fld id="{A46EC033-D88D-41C0-BA3B-5ECF7F35C9A6}" type="datetimeFigureOut">
              <a:rPr lang="zh-CN" altLang="en-US" smtClean="0"/>
              <a:t>2020/5/23</a:t>
            </a:fld>
            <a:endParaRPr lang="zh-CN" altLang="en-US"/>
          </a:p>
        </p:txBody>
      </p:sp>
      <p:sp>
        <p:nvSpPr>
          <p:cNvPr id="3" name="页脚占位符 2">
            <a:extLst>
              <a:ext uri="{FF2B5EF4-FFF2-40B4-BE49-F238E27FC236}">
                <a16:creationId xmlns:a16="http://schemas.microsoft.com/office/drawing/2014/main" id="{03941D7A-0F3B-4AF5-B960-F2E94DA9B57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0F67C15-8AB5-4999-AED0-C1A68DF361F1}"/>
              </a:ext>
            </a:extLst>
          </p:cNvPr>
          <p:cNvSpPr>
            <a:spLocks noGrp="1"/>
          </p:cNvSpPr>
          <p:nvPr>
            <p:ph type="sldNum" sz="quarter" idx="12"/>
          </p:nvPr>
        </p:nvSpPr>
        <p:spPr/>
        <p:txBody>
          <a:body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3362707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3C09F1-4D04-42B1-A25A-998FBCFA5CE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58739416-81EA-48D9-88CD-86CC028A9B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12C9C556-72C5-4786-AA03-CF3D7E6BE7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7BDD12A9-B39E-4AE6-9738-B7F61895A3DB}"/>
              </a:ext>
            </a:extLst>
          </p:cNvPr>
          <p:cNvSpPr>
            <a:spLocks noGrp="1"/>
          </p:cNvSpPr>
          <p:nvPr>
            <p:ph type="dt" sz="half" idx="10"/>
          </p:nvPr>
        </p:nvSpPr>
        <p:spPr/>
        <p:txBody>
          <a:bodyPr/>
          <a:lstStyle/>
          <a:p>
            <a:fld id="{A46EC033-D88D-41C0-BA3B-5ECF7F35C9A6}" type="datetimeFigureOut">
              <a:rPr lang="zh-CN" altLang="en-US" smtClean="0"/>
              <a:t>2020/5/23</a:t>
            </a:fld>
            <a:endParaRPr lang="zh-CN" altLang="en-US"/>
          </a:p>
        </p:txBody>
      </p:sp>
      <p:sp>
        <p:nvSpPr>
          <p:cNvPr id="6" name="页脚占位符 5">
            <a:extLst>
              <a:ext uri="{FF2B5EF4-FFF2-40B4-BE49-F238E27FC236}">
                <a16:creationId xmlns:a16="http://schemas.microsoft.com/office/drawing/2014/main" id="{638E986A-AF3E-4C99-8BA8-4EC0AC1DFBF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700F980-0247-4ECF-8B9C-DF5822264D5F}"/>
              </a:ext>
            </a:extLst>
          </p:cNvPr>
          <p:cNvSpPr>
            <a:spLocks noGrp="1"/>
          </p:cNvSpPr>
          <p:nvPr>
            <p:ph type="sldNum" sz="quarter" idx="12"/>
          </p:nvPr>
        </p:nvSpPr>
        <p:spPr/>
        <p:txBody>
          <a:body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5258140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A320E3-482C-41B8-91B5-EF6B48E66FE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FFDCC378-FFB0-4997-84EB-463721DAD5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9DF50EE8-E328-4BBD-A2A4-CB3E1F0D21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44CE37F8-9CE0-41AA-896A-AB4F28FF6E73}"/>
              </a:ext>
            </a:extLst>
          </p:cNvPr>
          <p:cNvSpPr>
            <a:spLocks noGrp="1"/>
          </p:cNvSpPr>
          <p:nvPr>
            <p:ph type="dt" sz="half" idx="10"/>
          </p:nvPr>
        </p:nvSpPr>
        <p:spPr/>
        <p:txBody>
          <a:bodyPr/>
          <a:lstStyle/>
          <a:p>
            <a:fld id="{A46EC033-D88D-41C0-BA3B-5ECF7F35C9A6}" type="datetimeFigureOut">
              <a:rPr lang="zh-CN" altLang="en-US" smtClean="0"/>
              <a:t>2020/5/23</a:t>
            </a:fld>
            <a:endParaRPr lang="zh-CN" altLang="en-US"/>
          </a:p>
        </p:txBody>
      </p:sp>
      <p:sp>
        <p:nvSpPr>
          <p:cNvPr id="6" name="页脚占位符 5">
            <a:extLst>
              <a:ext uri="{FF2B5EF4-FFF2-40B4-BE49-F238E27FC236}">
                <a16:creationId xmlns:a16="http://schemas.microsoft.com/office/drawing/2014/main" id="{D9A69016-F623-4ED6-8383-96134909F8C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797FC3D-96EE-44C6-9DC1-AC99EBC0179A}"/>
              </a:ext>
            </a:extLst>
          </p:cNvPr>
          <p:cNvSpPr>
            <a:spLocks noGrp="1"/>
          </p:cNvSpPr>
          <p:nvPr>
            <p:ph type="sldNum" sz="quarter" idx="12"/>
          </p:nvPr>
        </p:nvSpPr>
        <p:spPr/>
        <p:txBody>
          <a:body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3024730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1F339D3-1D42-4859-A9F1-D1A11FB460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A77D917-6554-4AC0-A7C3-0C82F2C316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AA0A087-5334-4038-A56B-9C358D0944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6EC033-D88D-41C0-BA3B-5ECF7F35C9A6}" type="datetimeFigureOut">
              <a:rPr lang="zh-CN" altLang="en-US" smtClean="0"/>
              <a:t>2020/5/23</a:t>
            </a:fld>
            <a:endParaRPr lang="zh-CN" altLang="en-US"/>
          </a:p>
        </p:txBody>
      </p:sp>
      <p:sp>
        <p:nvSpPr>
          <p:cNvPr id="5" name="页脚占位符 4">
            <a:extLst>
              <a:ext uri="{FF2B5EF4-FFF2-40B4-BE49-F238E27FC236}">
                <a16:creationId xmlns:a16="http://schemas.microsoft.com/office/drawing/2014/main" id="{5E7D301F-2C3E-4865-8742-FE96622B3D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579D862-5271-4133-84AA-64E692DBB8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1D3A1C-030A-49D3-8EE5-BD65B36B3A49}" type="slidenum">
              <a:rPr lang="zh-CN" altLang="en-US" smtClean="0"/>
              <a:t>‹#›</a:t>
            </a:fld>
            <a:endParaRPr lang="zh-CN" altLang="en-US"/>
          </a:p>
        </p:txBody>
      </p:sp>
    </p:spTree>
    <p:extLst>
      <p:ext uri="{BB962C8B-B14F-4D97-AF65-F5344CB8AC3E}">
        <p14:creationId xmlns:p14="http://schemas.microsoft.com/office/powerpoint/2010/main" val="14090895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图片 5">
            <a:extLst>
              <a:ext uri="{FF2B5EF4-FFF2-40B4-BE49-F238E27FC236}">
                <a16:creationId xmlns:a16="http://schemas.microsoft.com/office/drawing/2014/main" id="{F927FAA9-3BE5-48BE-8E5C-FECD50A92E9B}"/>
              </a:ext>
            </a:extLst>
          </p:cNvPr>
          <p:cNvPicPr>
            <a:picLocks noChangeAspect="1"/>
          </p:cNvPicPr>
          <p:nvPr/>
        </p:nvPicPr>
        <p:blipFill rotWithShape="1">
          <a:blip r:embed="rId2">
            <a:extLst>
              <a:ext uri="{28A0092B-C50C-407E-A947-70E740481C1C}">
                <a14:useLocalDpi xmlns:a14="http://schemas.microsoft.com/office/drawing/2010/main" val="0"/>
              </a:ext>
            </a:extLst>
          </a:blip>
          <a:srcRect r="5200"/>
          <a:stretch/>
        </p:blipFill>
        <p:spPr>
          <a:xfrm>
            <a:off x="3484880" y="10"/>
            <a:ext cx="8707120" cy="6857990"/>
          </a:xfrm>
          <a:prstGeom prst="rect">
            <a:avLst/>
          </a:prstGeom>
        </p:spPr>
      </p:pic>
      <p:sp>
        <p:nvSpPr>
          <p:cNvPr id="13" name="Rectangle 1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69449A24-77A7-485E-88AA-50A1EDC86786}"/>
              </a:ext>
            </a:extLst>
          </p:cNvPr>
          <p:cNvSpPr>
            <a:spLocks noGrp="1"/>
          </p:cNvSpPr>
          <p:nvPr>
            <p:ph type="ctrTitle"/>
          </p:nvPr>
        </p:nvSpPr>
        <p:spPr>
          <a:xfrm>
            <a:off x="477981" y="1122363"/>
            <a:ext cx="4023360" cy="3204134"/>
          </a:xfrm>
        </p:spPr>
        <p:txBody>
          <a:bodyPr anchor="b">
            <a:normAutofit/>
          </a:bodyPr>
          <a:lstStyle/>
          <a:p>
            <a:pPr algn="l"/>
            <a:r>
              <a:rPr lang="zh-CN" altLang="en-US" sz="4800">
                <a:solidFill>
                  <a:srgbClr val="000000"/>
                </a:solidFill>
                <a:latin typeface="华文琥珀" panose="02010800040101010101" pitchFamily="2" charset="-122"/>
                <a:ea typeface="华文琥珀" panose="02010800040101010101" pitchFamily="2" charset="-122"/>
              </a:rPr>
              <a:t>如何选择一块适合你的显卡</a:t>
            </a:r>
          </a:p>
        </p:txBody>
      </p:sp>
      <p:sp>
        <p:nvSpPr>
          <p:cNvPr id="3" name="副标题 2">
            <a:extLst>
              <a:ext uri="{FF2B5EF4-FFF2-40B4-BE49-F238E27FC236}">
                <a16:creationId xmlns:a16="http://schemas.microsoft.com/office/drawing/2014/main" id="{B5A66319-D526-4DA7-B0DB-0CB0DBF61E7F}"/>
              </a:ext>
            </a:extLst>
          </p:cNvPr>
          <p:cNvSpPr>
            <a:spLocks noGrp="1"/>
          </p:cNvSpPr>
          <p:nvPr>
            <p:ph type="subTitle" idx="1"/>
          </p:nvPr>
        </p:nvSpPr>
        <p:spPr>
          <a:xfrm>
            <a:off x="477980" y="4872922"/>
            <a:ext cx="4023359" cy="1208141"/>
          </a:xfrm>
        </p:spPr>
        <p:txBody>
          <a:bodyPr>
            <a:normAutofit lnSpcReduction="10000"/>
          </a:bodyPr>
          <a:lstStyle/>
          <a:p>
            <a:pPr algn="l"/>
            <a:r>
              <a:rPr lang="zh-CN" altLang="zh-CN" sz="1400" dirty="0">
                <a:solidFill>
                  <a:schemeClr val="accent2"/>
                </a:solidFill>
              </a:rPr>
              <a:t>如果你想要玩一些高质量的主机游戏，则显卡比</a:t>
            </a:r>
            <a:r>
              <a:rPr lang="en-US" altLang="zh-CN" sz="1400" dirty="0">
                <a:solidFill>
                  <a:schemeClr val="accent2"/>
                </a:solidFill>
              </a:rPr>
              <a:t>CPU</a:t>
            </a:r>
            <a:r>
              <a:rPr lang="zh-CN" altLang="zh-CN" sz="1400" dirty="0">
                <a:solidFill>
                  <a:schemeClr val="accent2"/>
                </a:solidFill>
              </a:rPr>
              <a:t>更为重要</a:t>
            </a:r>
            <a:r>
              <a:rPr lang="en-US" altLang="zh-CN" sz="1400" dirty="0">
                <a:solidFill>
                  <a:schemeClr val="accent2"/>
                </a:solidFill>
              </a:rPr>
              <a:t>  </a:t>
            </a:r>
            <a:r>
              <a:rPr lang="zh-CN" altLang="zh-CN" sz="1400" dirty="0">
                <a:solidFill>
                  <a:schemeClr val="accent2"/>
                </a:solidFill>
              </a:rPr>
              <a:t>。不幸的是，弄清楚如何购买</a:t>
            </a:r>
            <a:r>
              <a:rPr lang="en-US" altLang="zh-CN" sz="1400" dirty="0">
                <a:solidFill>
                  <a:schemeClr val="accent2"/>
                </a:solidFill>
              </a:rPr>
              <a:t> </a:t>
            </a:r>
            <a:r>
              <a:rPr lang="zh-CN" altLang="zh-CN" sz="1400" dirty="0">
                <a:solidFill>
                  <a:schemeClr val="accent2"/>
                </a:solidFill>
              </a:rPr>
              <a:t>显卡过程可能令人生畏。从您使用的显示器类型到您的电脑主机的大小，再到您打算玩的游戏设置，都需要考虑很多因素。</a:t>
            </a:r>
            <a:r>
              <a:rPr lang="zh-CN" altLang="en-US" sz="1300" dirty="0">
                <a:solidFill>
                  <a:schemeClr val="accent2"/>
                </a:solidFill>
              </a:rPr>
              <a:t>以下是购买下一个</a:t>
            </a:r>
            <a:r>
              <a:rPr lang="en-US" altLang="zh-CN" sz="1300" dirty="0">
                <a:solidFill>
                  <a:schemeClr val="accent2"/>
                </a:solidFill>
              </a:rPr>
              <a:t>GPU</a:t>
            </a:r>
            <a:r>
              <a:rPr lang="zh-CN" altLang="en-US" sz="1300" dirty="0">
                <a:solidFill>
                  <a:schemeClr val="accent2"/>
                </a:solidFill>
              </a:rPr>
              <a:t>时需要记住的事项列表。</a:t>
            </a:r>
            <a:endParaRPr lang="zh-CN" altLang="zh-CN" sz="1300" dirty="0">
              <a:solidFill>
                <a:schemeClr val="accent2"/>
              </a:solidFill>
            </a:endParaRPr>
          </a:p>
          <a:p>
            <a:pPr algn="l"/>
            <a:endParaRPr lang="zh-CN" altLang="en-US" sz="1400" dirty="0"/>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AutoShape 2" descr="图形卡">
            <a:extLst>
              <a:ext uri="{FF2B5EF4-FFF2-40B4-BE49-F238E27FC236}">
                <a16:creationId xmlns:a16="http://schemas.microsoft.com/office/drawing/2014/main" id="{7BE128B0-36F7-4C99-8669-0D798D3BFC28}"/>
              </a:ext>
            </a:extLst>
          </p:cNvPr>
          <p:cNvSpPr>
            <a:spLocks noChangeAspect="1" noChangeArrowheads="1"/>
          </p:cNvSpPr>
          <p:nvPr/>
        </p:nvSpPr>
        <p:spPr bwMode="auto">
          <a:xfrm>
            <a:off x="5943599" y="3276599"/>
            <a:ext cx="332913" cy="33291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19024880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2173095C-C873-45A4-B4A3-EC04E16F11B6}"/>
              </a:ext>
            </a:extLst>
          </p:cNvPr>
          <p:cNvPicPr>
            <a:picLocks noChangeAspect="1"/>
          </p:cNvPicPr>
          <p:nvPr/>
        </p:nvPicPr>
        <p:blipFill rotWithShape="1">
          <a:blip r:embed="rId2"/>
          <a:srcRect t="7666" r="4714" b="19162"/>
          <a:stretch/>
        </p:blipFill>
        <p:spPr>
          <a:xfrm>
            <a:off x="20" y="10"/>
            <a:ext cx="12191980" cy="6857990"/>
          </a:xfrm>
          <a:prstGeom prst="rect">
            <a:avLst/>
          </a:prstGeom>
        </p:spPr>
      </p:pic>
      <p:sp>
        <p:nvSpPr>
          <p:cNvPr id="11" name="Freeform: Shape 10">
            <a:extLst>
              <a:ext uri="{FF2B5EF4-FFF2-40B4-BE49-F238E27FC236}">
                <a16:creationId xmlns:a16="http://schemas.microsoft.com/office/drawing/2014/main" id="{E862BE82-D00D-42C1-BF16-93AA37870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F6D92C2D-1D3D-4974-918C-06579FB35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3" y="-2"/>
            <a:ext cx="5441859" cy="5654940"/>
          </a:xfrm>
          <a:custGeom>
            <a:avLst/>
            <a:gdLst>
              <a:gd name="connsiteX0" fmla="*/ 0 w 5441859"/>
              <a:gd name="connsiteY0" fmla="*/ 0 h 5654940"/>
              <a:gd name="connsiteX1" fmla="*/ 4400492 w 5441859"/>
              <a:gd name="connsiteY1" fmla="*/ 0 h 5654940"/>
              <a:gd name="connsiteX2" fmla="*/ 4484767 w 5441859"/>
              <a:gd name="connsiteY2" fmla="*/ 76595 h 5654940"/>
              <a:gd name="connsiteX3" fmla="*/ 5441859 w 5441859"/>
              <a:gd name="connsiteY3" fmla="*/ 2387221 h 5654940"/>
              <a:gd name="connsiteX4" fmla="*/ 2174140 w 5441859"/>
              <a:gd name="connsiteY4" fmla="*/ 5654940 h 5654940"/>
              <a:gd name="connsiteX5" fmla="*/ 156693 w 5441859"/>
              <a:gd name="connsiteY5" fmla="*/ 4957981 h 5654940"/>
              <a:gd name="connsiteX6" fmla="*/ 0 w 5441859"/>
              <a:gd name="connsiteY6" fmla="*/ 4820612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0" y="0"/>
                </a:moveTo>
                <a:lnTo>
                  <a:pt x="4400492" y="0"/>
                </a:lnTo>
                <a:lnTo>
                  <a:pt x="4484767" y="76595"/>
                </a:lnTo>
                <a:cubicBezTo>
                  <a:pt x="5076108"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内容占位符 2">
            <a:extLst>
              <a:ext uri="{FF2B5EF4-FFF2-40B4-BE49-F238E27FC236}">
                <a16:creationId xmlns:a16="http://schemas.microsoft.com/office/drawing/2014/main" id="{76442F66-B02C-4E6C-A1A3-E757D46739B9}"/>
              </a:ext>
            </a:extLst>
          </p:cNvPr>
          <p:cNvSpPr>
            <a:spLocks noGrp="1"/>
          </p:cNvSpPr>
          <p:nvPr>
            <p:ph idx="1"/>
          </p:nvPr>
        </p:nvSpPr>
        <p:spPr>
          <a:xfrm>
            <a:off x="355600" y="589280"/>
            <a:ext cx="4227284" cy="3939178"/>
          </a:xfrm>
        </p:spPr>
        <p:txBody>
          <a:bodyPr anchor="t">
            <a:normAutofit/>
          </a:bodyPr>
          <a:lstStyle/>
          <a:p>
            <a:pPr fontAlgn="base"/>
            <a:r>
              <a:rPr lang="zh-CN" altLang="en-US" sz="1100" b="1" dirty="0"/>
              <a:t>最适合</a:t>
            </a:r>
            <a:r>
              <a:rPr lang="en-US" altLang="zh-CN" sz="1100" b="1" dirty="0"/>
              <a:t>1080p</a:t>
            </a:r>
            <a:r>
              <a:rPr lang="zh-CN" altLang="en-US" sz="1100" b="1" dirty="0"/>
              <a:t>（</a:t>
            </a:r>
            <a:r>
              <a:rPr lang="en-US" altLang="zh-CN" sz="1100" b="1" dirty="0"/>
              <a:t>FHD</a:t>
            </a:r>
            <a:r>
              <a:rPr lang="zh-CN" altLang="en-US" sz="1100" b="1" dirty="0"/>
              <a:t>）：</a:t>
            </a:r>
            <a:r>
              <a:rPr lang="en-US" altLang="zh-CN" sz="1100" b="1" dirty="0"/>
              <a:t>AMD Radeon RX 5600 XT</a:t>
            </a:r>
          </a:p>
          <a:p>
            <a:pPr fontAlgn="base"/>
            <a:r>
              <a:rPr lang="en-US" altLang="zh-CN" sz="1600" dirty="0"/>
              <a:t>AMD</a:t>
            </a:r>
            <a:r>
              <a:rPr lang="zh-CN" altLang="en-US" sz="1600" dirty="0"/>
              <a:t>的</a:t>
            </a:r>
            <a:r>
              <a:rPr lang="en-US" altLang="zh-CN" sz="1600" dirty="0"/>
              <a:t>Radeon RX 5600 XT</a:t>
            </a:r>
            <a:r>
              <a:rPr lang="zh-CN" altLang="en-US" sz="1600" dirty="0"/>
              <a:t>，特别是我们测试过的</a:t>
            </a:r>
            <a:r>
              <a:rPr lang="en-US" altLang="zh-CN" sz="1600" dirty="0"/>
              <a:t>Sapphire Pulse OC</a:t>
            </a:r>
            <a:r>
              <a:rPr lang="zh-CN" altLang="en-US" sz="1600" dirty="0"/>
              <a:t>模型，对我们的性能测试印象深刻。它轻松地击败了我们之前在这一点上的选择，即</a:t>
            </a:r>
            <a:r>
              <a:rPr lang="en-US" altLang="zh-CN" sz="1600" dirty="0"/>
              <a:t>Nvidia</a:t>
            </a:r>
            <a:r>
              <a:rPr lang="zh-CN" altLang="en-US" sz="1600" dirty="0"/>
              <a:t>的</a:t>
            </a:r>
            <a:r>
              <a:rPr lang="en-US" altLang="zh-CN" sz="1600" dirty="0"/>
              <a:t>GeForce GTX 1660 Super</a:t>
            </a:r>
            <a:r>
              <a:rPr lang="zh-CN" altLang="en-US" sz="1600" dirty="0"/>
              <a:t>，甚至比</a:t>
            </a:r>
            <a:r>
              <a:rPr lang="en-US" altLang="zh-CN" sz="1600" dirty="0"/>
              <a:t>Nvidia</a:t>
            </a:r>
            <a:r>
              <a:rPr lang="zh-CN" altLang="en-US" sz="1600" dirty="0"/>
              <a:t>更昂贵的（甚至在价格下降后）参考</a:t>
            </a:r>
            <a:r>
              <a:rPr lang="en-US" altLang="zh-CN" sz="1600" dirty="0"/>
              <a:t>RTX 2060</a:t>
            </a:r>
            <a:r>
              <a:rPr lang="zh-CN" altLang="en-US" sz="1600" dirty="0"/>
              <a:t>的性能要好一些，而功耗却更低。</a:t>
            </a:r>
          </a:p>
          <a:p>
            <a:pPr fontAlgn="base"/>
            <a:r>
              <a:rPr lang="en-US" altLang="zh-CN" sz="1600" dirty="0"/>
              <a:t>AMD</a:t>
            </a:r>
            <a:r>
              <a:rPr lang="zh-CN" altLang="en-US" sz="1600" dirty="0"/>
              <a:t>将此卡定位为</a:t>
            </a:r>
            <a:r>
              <a:rPr lang="en-US" altLang="zh-CN" sz="1600" dirty="0"/>
              <a:t>1080p</a:t>
            </a:r>
            <a:r>
              <a:rPr lang="zh-CN" altLang="en-US" sz="1600" dirty="0"/>
              <a:t>性能的终极产品。在我们的测试中，大多数游戏（节省了一些最苛刻的要求）在超高或最高设置下都以</a:t>
            </a:r>
            <a:r>
              <a:rPr lang="en-US" altLang="zh-CN" sz="1600" dirty="0"/>
              <a:t>60fps</a:t>
            </a:r>
            <a:r>
              <a:rPr lang="zh-CN" altLang="en-US" sz="1600" dirty="0"/>
              <a:t>或以上的速度运行。如果您愿意拨出一些设置，尽管</a:t>
            </a:r>
            <a:r>
              <a:rPr lang="en-US" altLang="zh-CN" sz="1600" dirty="0"/>
              <a:t>RX 5700</a:t>
            </a:r>
            <a:r>
              <a:rPr lang="zh-CN" altLang="en-US" sz="1600" dirty="0"/>
              <a:t>会给您带来更大的吸引力，但</a:t>
            </a:r>
            <a:r>
              <a:rPr lang="en-US" altLang="zh-CN" sz="1600" dirty="0"/>
              <a:t>RX 5600 XT</a:t>
            </a:r>
            <a:r>
              <a:rPr lang="zh-CN" altLang="en-US" sz="1600" dirty="0"/>
              <a:t>也可以用作</a:t>
            </a:r>
            <a:r>
              <a:rPr lang="en-US" altLang="zh-CN" sz="1600" dirty="0"/>
              <a:t>1440p</a:t>
            </a:r>
            <a:r>
              <a:rPr lang="zh-CN" altLang="en-US" sz="1600" dirty="0"/>
              <a:t>游戏的功能卡。</a:t>
            </a:r>
          </a:p>
          <a:p>
            <a:endParaRPr lang="zh-CN" altLang="en-US" sz="1100" dirty="0"/>
          </a:p>
        </p:txBody>
      </p:sp>
    </p:spTree>
    <p:extLst>
      <p:ext uri="{BB962C8B-B14F-4D97-AF65-F5344CB8AC3E}">
        <p14:creationId xmlns:p14="http://schemas.microsoft.com/office/powerpoint/2010/main" val="3838088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E85A584-2909-4157-A0FB-A9CAB46AA5CB}"/>
              </a:ext>
            </a:extLst>
          </p:cNvPr>
          <p:cNvPicPr>
            <a:picLocks noChangeAspect="1"/>
          </p:cNvPicPr>
          <p:nvPr/>
        </p:nvPicPr>
        <p:blipFill rotWithShape="1">
          <a:blip r:embed="rId2"/>
          <a:srcRect b="443"/>
          <a:stretch/>
        </p:blipFill>
        <p:spPr>
          <a:xfrm>
            <a:off x="-1" y="10"/>
            <a:ext cx="12192000" cy="6857990"/>
          </a:xfrm>
          <a:prstGeom prst="rect">
            <a:avLst/>
          </a:prstGeom>
        </p:spPr>
      </p:pic>
      <p:sp>
        <p:nvSpPr>
          <p:cNvPr id="9"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cxnSp>
        <p:nvCxnSpPr>
          <p:cNvPr id="11" name="Straight Connector 10">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CB4DAB79-91F2-4593-BE5E-7A22484E6E75}"/>
              </a:ext>
            </a:extLst>
          </p:cNvPr>
          <p:cNvSpPr>
            <a:spLocks noGrp="1"/>
          </p:cNvSpPr>
          <p:nvPr>
            <p:ph idx="1"/>
          </p:nvPr>
        </p:nvSpPr>
        <p:spPr>
          <a:xfrm>
            <a:off x="525516" y="1137921"/>
            <a:ext cx="4593021" cy="4899492"/>
          </a:xfrm>
        </p:spPr>
        <p:txBody>
          <a:bodyPr anchor="ctr">
            <a:normAutofit/>
          </a:bodyPr>
          <a:lstStyle/>
          <a:p>
            <a:pPr fontAlgn="base"/>
            <a:r>
              <a:rPr lang="zh-CN" altLang="en-US" sz="1500" b="1" dirty="0"/>
              <a:t>最适合</a:t>
            </a:r>
            <a:r>
              <a:rPr lang="en-US" altLang="zh-CN" sz="1500" b="1" dirty="0"/>
              <a:t>1440p</a:t>
            </a:r>
            <a:r>
              <a:rPr lang="zh-CN" altLang="en-US" sz="1500" b="1" dirty="0"/>
              <a:t>（</a:t>
            </a:r>
            <a:r>
              <a:rPr lang="en-US" altLang="zh-CN" sz="1500" b="1" dirty="0"/>
              <a:t>QHD</a:t>
            </a:r>
            <a:r>
              <a:rPr lang="zh-CN" altLang="en-US" sz="1500" b="1" dirty="0"/>
              <a:t>）：</a:t>
            </a:r>
            <a:r>
              <a:rPr lang="en-US" altLang="zh-CN" sz="1500" b="1" dirty="0"/>
              <a:t>AMD Radeon RX 5700</a:t>
            </a:r>
          </a:p>
          <a:p>
            <a:pPr fontAlgn="base"/>
            <a:r>
              <a:rPr lang="zh-CN" altLang="en-US" sz="2000" dirty="0"/>
              <a:t>通过我们的基准</a:t>
            </a:r>
            <a:r>
              <a:rPr lang="zh-CN" altLang="en-US" sz="2000"/>
              <a:t>套件，</a:t>
            </a:r>
            <a:r>
              <a:rPr lang="en-US" altLang="zh-CN" sz="2000"/>
              <a:t>AMD</a:t>
            </a:r>
            <a:r>
              <a:rPr lang="zh-CN" altLang="en-US" sz="2000" dirty="0"/>
              <a:t>的</a:t>
            </a:r>
            <a:r>
              <a:rPr lang="en-US" altLang="zh-CN" sz="2000" dirty="0"/>
              <a:t>Radeon RX 5700</a:t>
            </a:r>
            <a:r>
              <a:rPr lang="zh-CN" altLang="en-US" sz="2000" dirty="0"/>
              <a:t>平均帧速率比</a:t>
            </a:r>
            <a:r>
              <a:rPr lang="en-US" altLang="zh-CN" sz="2000" dirty="0"/>
              <a:t>Nvidia</a:t>
            </a:r>
            <a:r>
              <a:rPr lang="zh-CN" altLang="en-US" sz="2000" dirty="0"/>
              <a:t>的</a:t>
            </a:r>
            <a:r>
              <a:rPr lang="en-US" altLang="zh-CN" sz="2000" dirty="0"/>
              <a:t>GeForce RTX 2060</a:t>
            </a:r>
            <a:r>
              <a:rPr lang="zh-CN" altLang="en-US" sz="2000" dirty="0"/>
              <a:t>平均高</a:t>
            </a:r>
            <a:r>
              <a:rPr lang="en-US" altLang="zh-CN" sz="2000" dirty="0"/>
              <a:t>11</a:t>
            </a:r>
            <a:r>
              <a:rPr lang="zh-CN" altLang="en-US" sz="2000" dirty="0"/>
              <a:t>％。</a:t>
            </a:r>
            <a:r>
              <a:rPr lang="en-US" altLang="zh-CN" sz="2000" dirty="0"/>
              <a:t>AMD</a:t>
            </a:r>
            <a:r>
              <a:rPr lang="zh-CN" altLang="en-US" sz="2000" dirty="0"/>
              <a:t>明显缺少实时光线追踪加速功能，这意味着即将出现的像</a:t>
            </a:r>
            <a:r>
              <a:rPr lang="en-US" altLang="zh-CN" sz="2000" dirty="0"/>
              <a:t>Cyber​​punk 2077</a:t>
            </a:r>
            <a:r>
              <a:rPr lang="zh-CN" altLang="en-US" sz="2000" dirty="0"/>
              <a:t>这样的重磅炸弹在</a:t>
            </a:r>
            <a:r>
              <a:rPr lang="en-US" altLang="zh-CN" sz="2000" dirty="0"/>
              <a:t>Radeon</a:t>
            </a:r>
            <a:r>
              <a:rPr lang="zh-CN" altLang="en-US" sz="2000" dirty="0"/>
              <a:t>卡上可能看起来不那么出色。但这也是在</a:t>
            </a:r>
            <a:r>
              <a:rPr lang="en-US" altLang="zh-CN" sz="2000" dirty="0"/>
              <a:t>Nvidia</a:t>
            </a:r>
            <a:r>
              <a:rPr lang="zh-CN" altLang="en-US" sz="2000" dirty="0"/>
              <a:t>的硬件上启用光线跟踪的最低级别。无论如何，不​​能保证启用了该技术的</a:t>
            </a:r>
            <a:r>
              <a:rPr lang="en-US" altLang="zh-CN" sz="2000" dirty="0"/>
              <a:t>GeForce RTX 2060</a:t>
            </a:r>
            <a:r>
              <a:rPr lang="zh-CN" altLang="en-US" sz="2000" dirty="0"/>
              <a:t>都能满足您对</a:t>
            </a:r>
            <a:r>
              <a:rPr lang="en-US" altLang="zh-CN" sz="2000" dirty="0"/>
              <a:t>2560x1440</a:t>
            </a:r>
            <a:r>
              <a:rPr lang="zh-CN" altLang="en-US" sz="2000" dirty="0"/>
              <a:t>平滑性能的渴望。同时，我们将在</a:t>
            </a:r>
            <a:r>
              <a:rPr lang="en-US" altLang="zh-CN" sz="2000" dirty="0"/>
              <a:t>Radeon RX 5700</a:t>
            </a:r>
            <a:r>
              <a:rPr lang="zh-CN" altLang="en-US" sz="2000" dirty="0"/>
              <a:t>的当今产品中采用更高的帧速率。</a:t>
            </a:r>
          </a:p>
          <a:p>
            <a:endParaRPr lang="zh-CN" altLang="en-US" sz="1500" dirty="0"/>
          </a:p>
        </p:txBody>
      </p:sp>
    </p:spTree>
    <p:extLst>
      <p:ext uri="{BB962C8B-B14F-4D97-AF65-F5344CB8AC3E}">
        <p14:creationId xmlns:p14="http://schemas.microsoft.com/office/powerpoint/2010/main" val="5835770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23EC91-B41D-4D03-AAC8-C1B5A3644190}"/>
              </a:ext>
            </a:extLst>
          </p:cNvPr>
          <p:cNvSpPr>
            <a:spLocks noGrp="1"/>
          </p:cNvSpPr>
          <p:nvPr>
            <p:ph type="title"/>
          </p:nvPr>
        </p:nvSpPr>
        <p:spPr>
          <a:xfrm>
            <a:off x="481013" y="3752849"/>
            <a:ext cx="3290887" cy="2452687"/>
          </a:xfrm>
        </p:spPr>
        <p:txBody>
          <a:bodyPr anchor="ctr">
            <a:normAutofit/>
          </a:bodyPr>
          <a:lstStyle/>
          <a:p>
            <a:r>
              <a:rPr lang="zh-CN" altLang="en-US" sz="3600" b="1"/>
              <a:t>最适合</a:t>
            </a:r>
            <a:r>
              <a:rPr lang="en-US" altLang="zh-CN" sz="3600" b="1"/>
              <a:t>VR</a:t>
            </a:r>
            <a:r>
              <a:rPr lang="zh-CN" altLang="en-US" sz="3600" b="1"/>
              <a:t>：</a:t>
            </a:r>
            <a:r>
              <a:rPr lang="en-US" altLang="zh-CN" sz="3600" b="1"/>
              <a:t>Nvidia GeForce RTX 2070 Super</a:t>
            </a:r>
            <a:br>
              <a:rPr lang="en-US" altLang="zh-CN" sz="3600" b="1"/>
            </a:br>
            <a:endParaRPr lang="zh-CN" altLang="en-US" sz="3600"/>
          </a:p>
        </p:txBody>
      </p:sp>
      <p:pic>
        <p:nvPicPr>
          <p:cNvPr id="6" name="图片 5">
            <a:extLst>
              <a:ext uri="{FF2B5EF4-FFF2-40B4-BE49-F238E27FC236}">
                <a16:creationId xmlns:a16="http://schemas.microsoft.com/office/drawing/2014/main" id="{D46AB685-4254-4C35-BDB6-0F6E385FD6A4}"/>
              </a:ext>
            </a:extLst>
          </p:cNvPr>
          <p:cNvPicPr>
            <a:picLocks noChangeAspect="1"/>
          </p:cNvPicPr>
          <p:nvPr/>
        </p:nvPicPr>
        <p:blipFill rotWithShape="1">
          <a:blip r:embed="rId2"/>
          <a:srcRect t="9691" b="24504"/>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内容占位符 2">
            <a:extLst>
              <a:ext uri="{FF2B5EF4-FFF2-40B4-BE49-F238E27FC236}">
                <a16:creationId xmlns:a16="http://schemas.microsoft.com/office/drawing/2014/main" id="{A6CF98E1-8E3F-455D-9068-1F2617FBC8DC}"/>
              </a:ext>
            </a:extLst>
          </p:cNvPr>
          <p:cNvSpPr>
            <a:spLocks noGrp="1"/>
          </p:cNvSpPr>
          <p:nvPr>
            <p:ph idx="1"/>
          </p:nvPr>
        </p:nvSpPr>
        <p:spPr>
          <a:xfrm>
            <a:off x="4223982" y="3752850"/>
            <a:ext cx="7485413" cy="2452687"/>
          </a:xfrm>
        </p:spPr>
        <p:txBody>
          <a:bodyPr anchor="ctr">
            <a:normAutofit/>
          </a:bodyPr>
          <a:lstStyle/>
          <a:p>
            <a:r>
              <a:rPr lang="zh-CN" altLang="en-US" sz="1800"/>
              <a:t>戴着</a:t>
            </a:r>
            <a:r>
              <a:rPr lang="en-US" altLang="zh-CN" sz="1800"/>
              <a:t>VR</a:t>
            </a:r>
            <a:r>
              <a:rPr lang="zh-CN" altLang="en-US" sz="1800"/>
              <a:t>头盔的发烧友需要达到一定的性能水平，才能避免产生刺激性的假象。</a:t>
            </a:r>
            <a:r>
              <a:rPr lang="en-US" altLang="zh-CN" sz="1800"/>
              <a:t>Nvidia GeForce GTX 2070 Super</a:t>
            </a:r>
            <a:r>
              <a:rPr lang="zh-CN" altLang="en-US" sz="1800"/>
              <a:t>的速度足以赶上大多数现代头戴式显示器（</a:t>
            </a:r>
            <a:r>
              <a:rPr lang="en-US" altLang="zh-CN" sz="1800"/>
              <a:t>HMD</a:t>
            </a:r>
            <a:r>
              <a:rPr lang="zh-CN" altLang="en-US" sz="1800"/>
              <a:t>）的</a:t>
            </a:r>
            <a:r>
              <a:rPr lang="en-US" altLang="zh-CN" sz="1800"/>
              <a:t>90 Hz</a:t>
            </a:r>
            <a:r>
              <a:rPr lang="zh-CN" altLang="en-US" sz="1800"/>
              <a:t>刷新率。此外，它还包括一个</a:t>
            </a:r>
            <a:r>
              <a:rPr lang="en-US" altLang="zh-CN" sz="1800"/>
              <a:t>VirtualLink</a:t>
            </a:r>
            <a:r>
              <a:rPr lang="zh-CN" altLang="en-US" sz="1800"/>
              <a:t>端口，可通过一根电缆连接下一代耳机。</a:t>
            </a:r>
          </a:p>
        </p:txBody>
      </p:sp>
    </p:spTree>
    <p:extLst>
      <p:ext uri="{BB962C8B-B14F-4D97-AF65-F5344CB8AC3E}">
        <p14:creationId xmlns:p14="http://schemas.microsoft.com/office/powerpoint/2010/main" val="4207028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0D77D3D6-5427-48B8-AFFD-0E6C2094A464}"/>
              </a:ext>
            </a:extLst>
          </p:cNvPr>
          <p:cNvPicPr>
            <a:picLocks noChangeAspect="1"/>
          </p:cNvPicPr>
          <p:nvPr/>
        </p:nvPicPr>
        <p:blipFill rotWithShape="1">
          <a:blip r:embed="rId2"/>
          <a:srcRect l="10613" r="11610" b="1"/>
          <a:stretch/>
        </p:blipFill>
        <p:spPr>
          <a:xfrm>
            <a:off x="-1" y="10"/>
            <a:ext cx="12192000" cy="6857990"/>
          </a:xfrm>
          <a:prstGeom prst="rect">
            <a:avLst/>
          </a:prstGeom>
        </p:spPr>
      </p:pic>
      <p:sp>
        <p:nvSpPr>
          <p:cNvPr id="9"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cxnSp>
        <p:nvCxnSpPr>
          <p:cNvPr id="11" name="Straight Connector 10">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3CA82E9C-73D8-4EF5-8F92-8B30E5EC9367}"/>
              </a:ext>
            </a:extLst>
          </p:cNvPr>
          <p:cNvSpPr>
            <a:spLocks noGrp="1"/>
          </p:cNvSpPr>
          <p:nvPr>
            <p:ph idx="1"/>
          </p:nvPr>
        </p:nvSpPr>
        <p:spPr>
          <a:xfrm>
            <a:off x="525516" y="3417573"/>
            <a:ext cx="4593021" cy="2619839"/>
          </a:xfrm>
        </p:spPr>
        <p:txBody>
          <a:bodyPr anchor="ctr">
            <a:normAutofit/>
          </a:bodyPr>
          <a:lstStyle/>
          <a:p>
            <a:pPr fontAlgn="base"/>
            <a:r>
              <a:rPr lang="zh-CN" altLang="en-US" sz="1800" b="1" dirty="0"/>
              <a:t>最适合</a:t>
            </a:r>
            <a:r>
              <a:rPr lang="en-US" altLang="zh-CN" sz="1800" b="1" dirty="0"/>
              <a:t>4K</a:t>
            </a:r>
            <a:r>
              <a:rPr lang="zh-CN" altLang="en-US" sz="1800" b="1" dirty="0"/>
              <a:t>：</a:t>
            </a:r>
            <a:r>
              <a:rPr lang="en-US" altLang="zh-CN" sz="1800" b="1" dirty="0"/>
              <a:t>Nvidia GeForce RTX 2080 </a:t>
            </a:r>
            <a:r>
              <a:rPr lang="en-US" altLang="zh-CN" sz="1800" b="1" dirty="0" err="1"/>
              <a:t>Ti</a:t>
            </a:r>
            <a:r>
              <a:rPr lang="zh-CN" altLang="en-US" sz="1800" b="1" dirty="0"/>
              <a:t>（懂得都懂）</a:t>
            </a:r>
            <a:endParaRPr lang="en-US" altLang="zh-CN" sz="1800" b="1" dirty="0"/>
          </a:p>
          <a:p>
            <a:pPr fontAlgn="base"/>
            <a:r>
              <a:rPr lang="zh-CN" altLang="en-US" sz="1800" dirty="0"/>
              <a:t>英伟达的</a:t>
            </a:r>
            <a:r>
              <a:rPr lang="en-US" altLang="zh-CN" sz="1800" dirty="0"/>
              <a:t>GeForce RTX 2080 </a:t>
            </a:r>
            <a:r>
              <a:rPr lang="en-US" altLang="zh-CN" sz="1800" dirty="0" err="1"/>
              <a:t>Ti</a:t>
            </a:r>
            <a:r>
              <a:rPr lang="zh-CN" altLang="en-US" sz="1800" dirty="0"/>
              <a:t>是测试过的第一张能够在细节设置最大化的情况下以</a:t>
            </a:r>
            <a:r>
              <a:rPr lang="en-US" altLang="zh-CN" sz="1800" dirty="0"/>
              <a:t>4K</a:t>
            </a:r>
            <a:r>
              <a:rPr lang="zh-CN" altLang="en-US" sz="1800" dirty="0"/>
              <a:t>提供平滑帧速率的卡。它的光晕功能尚未在任何游戏中使用，但随着这些功能的推出，图灵架构有望焕发出更大的光芒。</a:t>
            </a:r>
          </a:p>
          <a:p>
            <a:endParaRPr lang="zh-CN" altLang="en-US" sz="1800" dirty="0"/>
          </a:p>
        </p:txBody>
      </p:sp>
    </p:spTree>
    <p:extLst>
      <p:ext uri="{BB962C8B-B14F-4D97-AF65-F5344CB8AC3E}">
        <p14:creationId xmlns:p14="http://schemas.microsoft.com/office/powerpoint/2010/main" val="1819724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8468727-63BE-4191-B4A6-C30C82C0E9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D355BB6-1BB8-4828-B246-CFB31742D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34839"/>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CA52A9B9-B2B3-46F0-9D53-0EFF9905BF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45238" y="1452646"/>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内容占位符 6">
            <a:extLst>
              <a:ext uri="{FF2B5EF4-FFF2-40B4-BE49-F238E27FC236}">
                <a16:creationId xmlns:a16="http://schemas.microsoft.com/office/drawing/2014/main" id="{516E37C1-D987-4055-A9B0-8D5E4F1C3EC9}"/>
              </a:ext>
            </a:extLst>
          </p:cNvPr>
          <p:cNvSpPr>
            <a:spLocks noGrp="1"/>
          </p:cNvSpPr>
          <p:nvPr>
            <p:ph idx="1"/>
          </p:nvPr>
        </p:nvSpPr>
        <p:spPr>
          <a:xfrm>
            <a:off x="3157538" y="412454"/>
            <a:ext cx="3243262" cy="2101850"/>
          </a:xfrm>
        </p:spPr>
        <p:txBody>
          <a:bodyPr anchor="ctr">
            <a:normAutofit/>
          </a:bodyPr>
          <a:lstStyle/>
          <a:p>
            <a:r>
              <a:rPr lang="zh-CN" altLang="en-US" sz="1700" dirty="0"/>
              <a:t>这就是我对显卡选择的薄见了。</a:t>
            </a:r>
            <a:endParaRPr lang="en-US" altLang="zh-CN" sz="1700" dirty="0"/>
          </a:p>
          <a:p>
            <a:r>
              <a:rPr lang="zh-CN" altLang="en-US" sz="1700" dirty="0"/>
              <a:t>球球了，加个群，点个赞，实在不行点进来再退出去反复浏览吧（反复横跳，增加点浏览次数吧）球球了，来点作用吧。</a:t>
            </a:r>
          </a:p>
        </p:txBody>
      </p:sp>
      <p:pic>
        <p:nvPicPr>
          <p:cNvPr id="11" name="图片 10">
            <a:extLst>
              <a:ext uri="{FF2B5EF4-FFF2-40B4-BE49-F238E27FC236}">
                <a16:creationId xmlns:a16="http://schemas.microsoft.com/office/drawing/2014/main" id="{5924ECCA-1798-45DA-AC96-34ECCC4F7466}"/>
              </a:ext>
            </a:extLst>
          </p:cNvPr>
          <p:cNvPicPr>
            <a:picLocks noChangeAspect="1"/>
          </p:cNvPicPr>
          <p:nvPr/>
        </p:nvPicPr>
        <p:blipFill rotWithShape="1">
          <a:blip r:embed="rId2">
            <a:extLst>
              <a:ext uri="{28A0092B-C50C-407E-A947-70E740481C1C}">
                <a14:useLocalDpi xmlns:a14="http://schemas.microsoft.com/office/drawing/2010/main" val="0"/>
              </a:ext>
            </a:extLst>
          </a:blip>
          <a:srcRect t="9764" r="-2" b="3601"/>
          <a:stretch/>
        </p:blipFill>
        <p:spPr>
          <a:xfrm>
            <a:off x="6591299" y="1"/>
            <a:ext cx="5600701" cy="6857999"/>
          </a:xfrm>
          <a:prstGeom prst="rect">
            <a:avLst/>
          </a:prstGeom>
        </p:spPr>
      </p:pic>
      <p:pic>
        <p:nvPicPr>
          <p:cNvPr id="13" name="图片 12">
            <a:extLst>
              <a:ext uri="{FF2B5EF4-FFF2-40B4-BE49-F238E27FC236}">
                <a16:creationId xmlns:a16="http://schemas.microsoft.com/office/drawing/2014/main" id="{E377D643-9168-4B21-9520-0D2317666F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916" y="2731790"/>
            <a:ext cx="5863084" cy="3908723"/>
          </a:xfrm>
          <a:prstGeom prst="rect">
            <a:avLst/>
          </a:prstGeom>
        </p:spPr>
      </p:pic>
    </p:spTree>
    <p:extLst>
      <p:ext uri="{BB962C8B-B14F-4D97-AF65-F5344CB8AC3E}">
        <p14:creationId xmlns:p14="http://schemas.microsoft.com/office/powerpoint/2010/main" val="2382769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947D75-5AEB-495E-B1B8-75499E878559}"/>
              </a:ext>
            </a:extLst>
          </p:cNvPr>
          <p:cNvSpPr>
            <a:spLocks noGrp="1"/>
          </p:cNvSpPr>
          <p:nvPr>
            <p:ph type="title"/>
          </p:nvPr>
        </p:nvSpPr>
        <p:spPr>
          <a:xfrm>
            <a:off x="762001" y="803325"/>
            <a:ext cx="5314536" cy="1325563"/>
          </a:xfrm>
        </p:spPr>
        <p:txBody>
          <a:bodyPr>
            <a:normAutofit/>
          </a:bodyPr>
          <a:lstStyle/>
          <a:p>
            <a:r>
              <a:rPr lang="zh-CN" altLang="en-US" dirty="0"/>
              <a:t>冲刺冲刺！！</a:t>
            </a:r>
          </a:p>
        </p:txBody>
      </p:sp>
      <p:sp>
        <p:nvSpPr>
          <p:cNvPr id="3" name="内容占位符 2">
            <a:extLst>
              <a:ext uri="{FF2B5EF4-FFF2-40B4-BE49-F238E27FC236}">
                <a16:creationId xmlns:a16="http://schemas.microsoft.com/office/drawing/2014/main" id="{17767795-13A9-443D-A23E-5CE6A066578C}"/>
              </a:ext>
            </a:extLst>
          </p:cNvPr>
          <p:cNvSpPr>
            <a:spLocks noGrp="1"/>
          </p:cNvSpPr>
          <p:nvPr>
            <p:ph idx="1"/>
          </p:nvPr>
        </p:nvSpPr>
        <p:spPr>
          <a:xfrm>
            <a:off x="628835" y="2279017"/>
            <a:ext cx="5314543" cy="3775657"/>
          </a:xfrm>
        </p:spPr>
        <p:txBody>
          <a:bodyPr anchor="t">
            <a:normAutofit fontScale="92500" lnSpcReduction="10000"/>
          </a:bodyPr>
          <a:lstStyle/>
          <a:p>
            <a:pPr fontAlgn="base"/>
            <a:r>
              <a:rPr lang="zh-CN" altLang="en-US" sz="1400" b="1" dirty="0">
                <a:solidFill>
                  <a:schemeClr val="accent5">
                    <a:lumMod val="60000"/>
                    <a:lumOff val="40000"/>
                  </a:schemeClr>
                </a:solidFill>
              </a:rPr>
              <a:t>快速小提示</a:t>
            </a:r>
          </a:p>
          <a:p>
            <a:pPr fontAlgn="base"/>
            <a:r>
              <a:rPr lang="zh-CN" altLang="en-US" sz="1400" b="1" dirty="0">
                <a:solidFill>
                  <a:schemeClr val="accent5">
                    <a:lumMod val="60000"/>
                    <a:lumOff val="40000"/>
                  </a:schemeClr>
                </a:solidFill>
              </a:rPr>
              <a:t>为</a:t>
            </a:r>
            <a:r>
              <a:rPr lang="en-US" altLang="zh-CN" sz="1400" b="1" dirty="0">
                <a:solidFill>
                  <a:schemeClr val="accent5">
                    <a:lumMod val="60000"/>
                    <a:lumOff val="40000"/>
                  </a:schemeClr>
                </a:solidFill>
              </a:rPr>
              <a:t>CPU</a:t>
            </a:r>
            <a:r>
              <a:rPr lang="zh-CN" altLang="en-US" sz="1400" b="1" dirty="0">
                <a:solidFill>
                  <a:schemeClr val="accent5">
                    <a:lumMod val="60000"/>
                    <a:lumOff val="40000"/>
                  </a:schemeClr>
                </a:solidFill>
              </a:rPr>
              <a:t>节省一些钱。</a:t>
            </a:r>
            <a:r>
              <a:rPr lang="zh-CN" altLang="en-US" sz="1400" dirty="0">
                <a:solidFill>
                  <a:schemeClr val="accent5">
                    <a:lumMod val="60000"/>
                    <a:lumOff val="40000"/>
                  </a:schemeClr>
                </a:solidFill>
              </a:rPr>
              <a:t>如果您将所有的钱都花在显卡上而在处理器上花费过少，您的系统可能会在基准测试中获得不错的成绩，但在实际游戏中的表现将不尽人意（由于较低的最低帧频）。</a:t>
            </a:r>
          </a:p>
          <a:p>
            <a:pPr fontAlgn="base"/>
            <a:r>
              <a:rPr lang="zh-CN" altLang="en-US" sz="1400" b="1" dirty="0">
                <a:solidFill>
                  <a:schemeClr val="accent5">
                    <a:lumMod val="60000"/>
                    <a:lumOff val="40000"/>
                  </a:schemeClr>
                </a:solidFill>
              </a:rPr>
              <a:t>匹配您的显示器分辨率。</a:t>
            </a:r>
            <a:r>
              <a:rPr lang="zh-CN" altLang="en-US" sz="1400" dirty="0">
                <a:solidFill>
                  <a:schemeClr val="accent5">
                    <a:lumMod val="60000"/>
                    <a:lumOff val="40000"/>
                  </a:schemeClr>
                </a:solidFill>
              </a:rPr>
              <a:t>许多主流卡足以满足</a:t>
            </a:r>
            <a:r>
              <a:rPr lang="en-US" altLang="zh-CN" sz="1400" dirty="0">
                <a:solidFill>
                  <a:schemeClr val="accent5">
                    <a:lumMod val="60000"/>
                    <a:lumOff val="40000"/>
                  </a:schemeClr>
                </a:solidFill>
              </a:rPr>
              <a:t>1080p</a:t>
            </a:r>
            <a:r>
              <a:rPr lang="zh-CN" altLang="en-US" sz="1400" dirty="0">
                <a:solidFill>
                  <a:schemeClr val="accent5">
                    <a:lumMod val="60000"/>
                    <a:lumOff val="40000"/>
                  </a:schemeClr>
                </a:solidFill>
              </a:rPr>
              <a:t>分辨率  和</a:t>
            </a:r>
            <a:r>
              <a:rPr lang="en-US" altLang="zh-CN" sz="1400" dirty="0">
                <a:solidFill>
                  <a:schemeClr val="accent5">
                    <a:lumMod val="60000"/>
                    <a:lumOff val="40000"/>
                  </a:schemeClr>
                </a:solidFill>
              </a:rPr>
              <a:t>30-60 fps</a:t>
            </a:r>
            <a:r>
              <a:rPr lang="zh-CN" altLang="en-US" sz="1400" dirty="0">
                <a:solidFill>
                  <a:schemeClr val="accent5">
                    <a:lumMod val="60000"/>
                    <a:lumOff val="40000"/>
                  </a:schemeClr>
                </a:solidFill>
              </a:rPr>
              <a:t>的游戏  需求，但您需要高端卡才能达到</a:t>
            </a:r>
            <a:r>
              <a:rPr lang="en-US" altLang="zh-CN" sz="1400" dirty="0">
                <a:solidFill>
                  <a:schemeClr val="accent5">
                    <a:lumMod val="60000"/>
                    <a:lumOff val="40000"/>
                  </a:schemeClr>
                </a:solidFill>
              </a:rPr>
              <a:t>4K</a:t>
            </a:r>
            <a:r>
              <a:rPr lang="zh-CN" altLang="en-US" sz="1400" dirty="0">
                <a:solidFill>
                  <a:schemeClr val="accent5">
                    <a:lumMod val="60000"/>
                    <a:lumOff val="40000"/>
                  </a:schemeClr>
                </a:solidFill>
              </a:rPr>
              <a:t>分辨率或接近 </a:t>
            </a:r>
            <a:r>
              <a:rPr lang="en-US" altLang="zh-CN" sz="1400" dirty="0">
                <a:solidFill>
                  <a:schemeClr val="accent5">
                    <a:lumMod val="60000"/>
                    <a:lumOff val="40000"/>
                  </a:schemeClr>
                </a:solidFill>
              </a:rPr>
              <a:t>4K</a:t>
            </a:r>
            <a:r>
              <a:rPr lang="zh-CN" altLang="en-US" sz="1400" dirty="0">
                <a:solidFill>
                  <a:schemeClr val="accent5">
                    <a:lumMod val="60000"/>
                    <a:lumOff val="40000"/>
                  </a:schemeClr>
                </a:solidFill>
              </a:rPr>
              <a:t>分辨率，并在最苛刻的游戏中具有较高的游戏设置。</a:t>
            </a:r>
          </a:p>
          <a:p>
            <a:pPr fontAlgn="base"/>
            <a:r>
              <a:rPr lang="zh-CN" altLang="en-US" sz="1400" b="1" dirty="0">
                <a:solidFill>
                  <a:schemeClr val="accent5">
                    <a:lumMod val="60000"/>
                    <a:lumOff val="40000"/>
                  </a:schemeClr>
                </a:solidFill>
              </a:rPr>
              <a:t>考虑您的刷新率。</a:t>
            </a:r>
            <a:r>
              <a:rPr lang="zh-CN" altLang="en-US" sz="1400" dirty="0">
                <a:solidFill>
                  <a:schemeClr val="accent5">
                    <a:lumMod val="60000"/>
                    <a:lumOff val="40000"/>
                  </a:schemeClr>
                </a:solidFill>
              </a:rPr>
              <a:t>如果您的显示器具有三位数的刷新率，则需要一张功能强大的卡来显示其全部潜能。另外，如果您的显示器在</a:t>
            </a:r>
            <a:r>
              <a:rPr lang="en-US" altLang="zh-CN" sz="1400" dirty="0">
                <a:solidFill>
                  <a:schemeClr val="accent5">
                    <a:lumMod val="60000"/>
                    <a:lumOff val="40000"/>
                  </a:schemeClr>
                </a:solidFill>
              </a:rPr>
              <a:t>60Hz</a:t>
            </a:r>
            <a:r>
              <a:rPr lang="zh-CN" altLang="en-US" sz="1400" dirty="0">
                <a:solidFill>
                  <a:schemeClr val="accent5">
                    <a:lumMod val="60000"/>
                    <a:lumOff val="40000"/>
                  </a:schemeClr>
                </a:solidFill>
              </a:rPr>
              <a:t>和</a:t>
            </a:r>
            <a:r>
              <a:rPr lang="en-US" altLang="zh-CN" sz="1400" dirty="0">
                <a:solidFill>
                  <a:schemeClr val="accent5">
                    <a:lumMod val="60000"/>
                    <a:lumOff val="40000"/>
                  </a:schemeClr>
                </a:solidFill>
              </a:rPr>
              <a:t>1080p</a:t>
            </a:r>
            <a:r>
              <a:rPr lang="zh-CN" altLang="en-US" sz="1400" dirty="0">
                <a:solidFill>
                  <a:schemeClr val="accent5">
                    <a:lumMod val="60000"/>
                    <a:lumOff val="40000"/>
                  </a:schemeClr>
                </a:solidFill>
              </a:rPr>
              <a:t>时达到顶峰，则没有必要为功能强大的显卡浪费额外费用，否则该高端的显卡的像素推入速度快于显示器的显示速度。</a:t>
            </a:r>
          </a:p>
          <a:p>
            <a:pPr fontAlgn="base"/>
            <a:r>
              <a:rPr lang="zh-CN" altLang="en-US" sz="1400" b="1" dirty="0">
                <a:solidFill>
                  <a:schemeClr val="accent5">
                    <a:lumMod val="60000"/>
                    <a:lumOff val="40000"/>
                  </a:schemeClr>
                </a:solidFill>
              </a:rPr>
              <a:t>您有足够的动力和空间吗？</a:t>
            </a:r>
            <a:r>
              <a:rPr lang="zh-CN" altLang="en-US" sz="1400" dirty="0">
                <a:solidFill>
                  <a:schemeClr val="accent5">
                    <a:lumMod val="60000"/>
                    <a:lumOff val="40000"/>
                  </a:schemeClr>
                </a:solidFill>
              </a:rPr>
              <a:t>确保您的箱子有足够的空间容纳要考虑的卡，并确保电源有足够的余量来备用。</a:t>
            </a:r>
          </a:p>
          <a:p>
            <a:pPr fontAlgn="base"/>
            <a:r>
              <a:rPr lang="zh-CN" altLang="en-US" sz="1400" b="1" dirty="0">
                <a:solidFill>
                  <a:schemeClr val="accent5">
                    <a:lumMod val="60000"/>
                    <a:lumOff val="40000"/>
                  </a:schemeClr>
                </a:solidFill>
              </a:rPr>
              <a:t>购买之前，请检查建议零售价。</a:t>
            </a:r>
            <a:r>
              <a:rPr lang="zh-CN" altLang="en-US" sz="1400" dirty="0">
                <a:solidFill>
                  <a:schemeClr val="accent5">
                    <a:lumMod val="60000"/>
                    <a:lumOff val="40000"/>
                  </a:schemeClr>
                </a:solidFill>
              </a:rPr>
              <a:t>判断是否有交易的好方法是在购买前检查所考虑卡的启动价格或建议零售价，在淘宝，京东上好好比较。</a:t>
            </a:r>
          </a:p>
          <a:p>
            <a:pPr fontAlgn="base"/>
            <a:r>
              <a:rPr lang="zh-CN" altLang="en-US" sz="1400" b="1" dirty="0">
                <a:solidFill>
                  <a:schemeClr val="accent5">
                    <a:lumMod val="60000"/>
                    <a:lumOff val="40000"/>
                  </a:schemeClr>
                </a:solidFill>
              </a:rPr>
              <a:t>不要指望电脑超频来显著提升性能：</a:t>
            </a:r>
            <a:r>
              <a:rPr lang="zh-CN" altLang="en-US" sz="1400" dirty="0">
                <a:solidFill>
                  <a:schemeClr val="accent5">
                    <a:lumMod val="60000"/>
                    <a:lumOff val="40000"/>
                  </a:schemeClr>
                </a:solidFill>
              </a:rPr>
              <a:t>如果您需要更好的性能，请购买功能更强大的显卡。显卡通常没有大量的超频空间。</a:t>
            </a:r>
          </a:p>
          <a:p>
            <a:endParaRPr lang="zh-CN" altLang="en-US" sz="1000" dirty="0"/>
          </a:p>
        </p:txBody>
      </p:sp>
      <p:sp>
        <p:nvSpPr>
          <p:cNvPr id="10" name="Freeform: Shape 9">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图片 4">
            <a:extLst>
              <a:ext uri="{FF2B5EF4-FFF2-40B4-BE49-F238E27FC236}">
                <a16:creationId xmlns:a16="http://schemas.microsoft.com/office/drawing/2014/main" id="{760F5F85-5734-4AEC-9A61-BAE77E40D301}"/>
              </a:ext>
            </a:extLst>
          </p:cNvPr>
          <p:cNvPicPr>
            <a:picLocks noChangeAspect="1"/>
          </p:cNvPicPr>
          <p:nvPr/>
        </p:nvPicPr>
        <p:blipFill rotWithShape="1">
          <a:blip r:embed="rId2">
            <a:extLst>
              <a:ext uri="{28A0092B-C50C-407E-A947-70E740481C1C}">
                <a14:useLocalDpi xmlns:a14="http://schemas.microsoft.com/office/drawing/2010/main" val="0"/>
              </a:ext>
            </a:extLst>
          </a:blip>
          <a:srcRect t="5697" r="-2" b="-2"/>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Tree>
    <p:extLst>
      <p:ext uri="{BB962C8B-B14F-4D97-AF65-F5344CB8AC3E}">
        <p14:creationId xmlns:p14="http://schemas.microsoft.com/office/powerpoint/2010/main" val="294352241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1D3925BC-F49F-4E01-8F51-453DD0F9A860}"/>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1025" r="19047"/>
          <a:stretch/>
        </p:blipFill>
        <p:spPr>
          <a:xfrm>
            <a:off x="5797543" y="10"/>
            <a:ext cx="6394152" cy="6857990"/>
          </a:xfrm>
          <a:prstGeom prst="rect">
            <a:avLst/>
          </a:prstGeom>
        </p:spPr>
      </p:pic>
      <p:pic>
        <p:nvPicPr>
          <p:cNvPr id="18" name="Picture 15">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标题 1">
            <a:extLst>
              <a:ext uri="{FF2B5EF4-FFF2-40B4-BE49-F238E27FC236}">
                <a16:creationId xmlns:a16="http://schemas.microsoft.com/office/drawing/2014/main" id="{03818C17-2FEC-4F83-9DF3-2C9890DE653F}"/>
              </a:ext>
            </a:extLst>
          </p:cNvPr>
          <p:cNvSpPr>
            <a:spLocks noGrp="1"/>
          </p:cNvSpPr>
          <p:nvPr>
            <p:ph type="title"/>
          </p:nvPr>
        </p:nvSpPr>
        <p:spPr>
          <a:xfrm>
            <a:off x="804998" y="798445"/>
            <a:ext cx="4803636" cy="1311664"/>
          </a:xfrm>
        </p:spPr>
        <p:txBody>
          <a:bodyPr>
            <a:normAutofit/>
          </a:bodyPr>
          <a:lstStyle/>
          <a:p>
            <a:r>
              <a:rPr lang="en-US" altLang="zh-CN" b="1">
                <a:solidFill>
                  <a:srgbClr val="000000"/>
                </a:solidFill>
              </a:rPr>
              <a:t>AMD</a:t>
            </a:r>
            <a:r>
              <a:rPr lang="zh-CN" altLang="en-US" b="1">
                <a:solidFill>
                  <a:srgbClr val="000000"/>
                </a:solidFill>
              </a:rPr>
              <a:t>还是</a:t>
            </a:r>
            <a:r>
              <a:rPr lang="en-US" altLang="zh-CN" b="1">
                <a:solidFill>
                  <a:srgbClr val="000000"/>
                </a:solidFill>
              </a:rPr>
              <a:t>Nvidia</a:t>
            </a:r>
            <a:r>
              <a:rPr lang="zh-CN" altLang="en-US" b="1">
                <a:solidFill>
                  <a:srgbClr val="000000"/>
                </a:solidFill>
              </a:rPr>
              <a:t>？</a:t>
            </a:r>
            <a:br>
              <a:rPr lang="zh-CN" altLang="en-US" b="1">
                <a:solidFill>
                  <a:srgbClr val="000000"/>
                </a:solidFill>
              </a:rPr>
            </a:br>
            <a:endParaRPr lang="zh-CN" altLang="en-US">
              <a:solidFill>
                <a:srgbClr val="000000"/>
              </a:solidFill>
            </a:endParaRPr>
          </a:p>
        </p:txBody>
      </p:sp>
      <p:sp>
        <p:nvSpPr>
          <p:cNvPr id="7" name="内容占位符 6">
            <a:extLst>
              <a:ext uri="{FF2B5EF4-FFF2-40B4-BE49-F238E27FC236}">
                <a16:creationId xmlns:a16="http://schemas.microsoft.com/office/drawing/2014/main" id="{2D194AC4-D400-442A-8C1A-4B85061A193A}"/>
              </a:ext>
            </a:extLst>
          </p:cNvPr>
          <p:cNvSpPr>
            <a:spLocks noGrp="1"/>
          </p:cNvSpPr>
          <p:nvPr>
            <p:ph idx="1"/>
          </p:nvPr>
        </p:nvSpPr>
        <p:spPr>
          <a:xfrm>
            <a:off x="477521" y="1554480"/>
            <a:ext cx="5034280" cy="4506493"/>
          </a:xfrm>
        </p:spPr>
        <p:txBody>
          <a:bodyPr anchor="ctr">
            <a:normAutofit lnSpcReduction="10000"/>
          </a:bodyPr>
          <a:lstStyle/>
          <a:p>
            <a:pPr fontAlgn="base"/>
            <a:r>
              <a:rPr lang="zh-CN" altLang="en-US" sz="1800" dirty="0">
                <a:solidFill>
                  <a:srgbClr val="000000"/>
                </a:solidFill>
              </a:rPr>
              <a:t>来自数十家制造商的数百种显卡，但实际上只有两家公司制造支持这些组件的</a:t>
            </a:r>
            <a:r>
              <a:rPr lang="en-US" altLang="zh-CN" sz="1800" dirty="0">
                <a:solidFill>
                  <a:srgbClr val="000000"/>
                </a:solidFill>
              </a:rPr>
              <a:t>GPU</a:t>
            </a:r>
            <a:r>
              <a:rPr lang="zh-CN" altLang="en-US" sz="1800" dirty="0">
                <a:solidFill>
                  <a:srgbClr val="000000"/>
                </a:solidFill>
              </a:rPr>
              <a:t>：</a:t>
            </a:r>
            <a:r>
              <a:rPr lang="en-US" altLang="zh-CN" sz="1800" dirty="0">
                <a:solidFill>
                  <a:srgbClr val="000000"/>
                </a:solidFill>
              </a:rPr>
              <a:t>Nvidia</a:t>
            </a:r>
            <a:r>
              <a:rPr lang="zh-CN" altLang="en-US" sz="1800" dirty="0">
                <a:solidFill>
                  <a:srgbClr val="000000"/>
                </a:solidFill>
              </a:rPr>
              <a:t>和</a:t>
            </a:r>
            <a:r>
              <a:rPr lang="en-US" altLang="zh-CN" sz="1800" dirty="0">
                <a:solidFill>
                  <a:srgbClr val="000000"/>
                </a:solidFill>
              </a:rPr>
              <a:t>AMD-</a:t>
            </a:r>
            <a:r>
              <a:rPr lang="zh-CN" altLang="en-US" sz="1800" dirty="0">
                <a:solidFill>
                  <a:srgbClr val="000000"/>
                </a:solidFill>
              </a:rPr>
              <a:t>尽管英特尔计划在</a:t>
            </a:r>
            <a:r>
              <a:rPr lang="en-US" altLang="zh-CN" sz="1800" dirty="0">
                <a:solidFill>
                  <a:srgbClr val="000000"/>
                </a:solidFill>
              </a:rPr>
              <a:t>2020</a:t>
            </a:r>
            <a:r>
              <a:rPr lang="zh-CN" altLang="en-US" sz="1800" dirty="0">
                <a:solidFill>
                  <a:srgbClr val="000000"/>
                </a:solidFill>
              </a:rPr>
              <a:t>年投入使用。</a:t>
            </a:r>
            <a:r>
              <a:rPr lang="en-US" altLang="zh-CN" sz="1800" dirty="0">
                <a:solidFill>
                  <a:srgbClr val="000000"/>
                </a:solidFill>
              </a:rPr>
              <a:t>AMD</a:t>
            </a:r>
            <a:r>
              <a:rPr lang="zh-CN" altLang="en-US" sz="1800" dirty="0">
                <a:solidFill>
                  <a:srgbClr val="000000"/>
                </a:solidFill>
              </a:rPr>
              <a:t>有着具有竞争性的中高端和廉价</a:t>
            </a:r>
            <a:r>
              <a:rPr lang="en-US" altLang="zh-CN" sz="1800" dirty="0">
                <a:solidFill>
                  <a:srgbClr val="000000"/>
                </a:solidFill>
              </a:rPr>
              <a:t>GPU</a:t>
            </a:r>
            <a:r>
              <a:rPr lang="zh-CN" altLang="en-US" sz="1800" dirty="0">
                <a:solidFill>
                  <a:srgbClr val="000000"/>
                </a:solidFill>
              </a:rPr>
              <a:t>，而最新的基于</a:t>
            </a:r>
            <a:r>
              <a:rPr lang="en-US" altLang="zh-CN" sz="1800" dirty="0">
                <a:solidFill>
                  <a:srgbClr val="000000"/>
                </a:solidFill>
              </a:rPr>
              <a:t>Navi</a:t>
            </a:r>
            <a:r>
              <a:rPr lang="zh-CN" altLang="en-US" sz="1800" dirty="0">
                <a:solidFill>
                  <a:srgbClr val="000000"/>
                </a:solidFill>
              </a:rPr>
              <a:t>的</a:t>
            </a:r>
            <a:r>
              <a:rPr lang="en-US" altLang="zh-CN" sz="1800" dirty="0">
                <a:solidFill>
                  <a:srgbClr val="000000"/>
                </a:solidFill>
              </a:rPr>
              <a:t>RX 5000</a:t>
            </a:r>
            <a:r>
              <a:rPr lang="zh-CN" altLang="en-US" sz="1800" dirty="0">
                <a:solidFill>
                  <a:srgbClr val="000000"/>
                </a:solidFill>
              </a:rPr>
              <a:t>系列卡在功耗方面已经赶上</a:t>
            </a:r>
            <a:r>
              <a:rPr lang="en-US" altLang="zh-CN" sz="1800" dirty="0">
                <a:solidFill>
                  <a:srgbClr val="000000"/>
                </a:solidFill>
              </a:rPr>
              <a:t>Nvidia</a:t>
            </a:r>
            <a:r>
              <a:rPr lang="zh-CN" altLang="en-US" sz="1800" dirty="0">
                <a:solidFill>
                  <a:srgbClr val="000000"/>
                </a:solidFill>
              </a:rPr>
              <a:t>。但是在高端市场上，英伟达毫无争议，因为</a:t>
            </a:r>
            <a:r>
              <a:rPr lang="en-US" altLang="zh-CN" sz="1800" dirty="0">
                <a:solidFill>
                  <a:srgbClr val="000000"/>
                </a:solidFill>
              </a:rPr>
              <a:t>AMD</a:t>
            </a:r>
            <a:r>
              <a:rPr lang="zh-CN" altLang="en-US" sz="1800" dirty="0">
                <a:solidFill>
                  <a:srgbClr val="000000"/>
                </a:solidFill>
              </a:rPr>
              <a:t>所提供的任何功能都无法胜过当今公司的高端</a:t>
            </a:r>
            <a:r>
              <a:rPr lang="en-US" altLang="zh-CN" sz="1800" dirty="0">
                <a:solidFill>
                  <a:srgbClr val="000000"/>
                </a:solidFill>
              </a:rPr>
              <a:t>RTX</a:t>
            </a:r>
            <a:r>
              <a:rPr lang="zh-CN" altLang="en-US" sz="1800" dirty="0">
                <a:solidFill>
                  <a:srgbClr val="000000"/>
                </a:solidFill>
              </a:rPr>
              <a:t>卡。</a:t>
            </a:r>
          </a:p>
          <a:p>
            <a:pPr fontAlgn="base"/>
            <a:r>
              <a:rPr lang="zh-CN" altLang="en-US" sz="1800" dirty="0">
                <a:solidFill>
                  <a:srgbClr val="000000"/>
                </a:solidFill>
              </a:rPr>
              <a:t>除非您需要从</a:t>
            </a:r>
            <a:r>
              <a:rPr lang="en-US" altLang="zh-CN" sz="1800" dirty="0">
                <a:solidFill>
                  <a:srgbClr val="000000"/>
                </a:solidFill>
              </a:rPr>
              <a:t>RTX 2080 </a:t>
            </a:r>
            <a:r>
              <a:rPr lang="en-US" altLang="zh-CN" sz="1800" dirty="0" err="1">
                <a:solidFill>
                  <a:srgbClr val="000000"/>
                </a:solidFill>
              </a:rPr>
              <a:t>Ti</a:t>
            </a:r>
            <a:r>
              <a:rPr lang="zh-CN" altLang="en-US" sz="1800" dirty="0">
                <a:solidFill>
                  <a:srgbClr val="000000"/>
                </a:solidFill>
              </a:rPr>
              <a:t>之类的产品中获得的性能水平，否则选择一家公司而不是另一家公司的最佳理由是您的显示器是否支持</a:t>
            </a:r>
            <a:r>
              <a:rPr lang="en-US" altLang="zh-CN" sz="1800" dirty="0">
                <a:solidFill>
                  <a:srgbClr val="000000"/>
                </a:solidFill>
              </a:rPr>
              <a:t>AMD </a:t>
            </a:r>
            <a:r>
              <a:rPr lang="en-US" altLang="zh-CN" sz="1800" dirty="0" err="1">
                <a:solidFill>
                  <a:srgbClr val="000000"/>
                </a:solidFill>
              </a:rPr>
              <a:t>FreeSync</a:t>
            </a:r>
            <a:r>
              <a:rPr lang="zh-CN" altLang="en-US" sz="1800" dirty="0">
                <a:solidFill>
                  <a:srgbClr val="000000"/>
                </a:solidFill>
              </a:rPr>
              <a:t>或</a:t>
            </a:r>
            <a:r>
              <a:rPr lang="en-US" altLang="zh-CN" sz="1800" dirty="0">
                <a:solidFill>
                  <a:srgbClr val="000000"/>
                </a:solidFill>
              </a:rPr>
              <a:t>Nvidia G-Sync</a:t>
            </a:r>
            <a:r>
              <a:rPr lang="zh-CN" altLang="en-US" sz="1800" dirty="0">
                <a:solidFill>
                  <a:srgbClr val="000000"/>
                </a:solidFill>
              </a:rPr>
              <a:t>。这两种技术都可以同步显卡和显示器之间的刷新率，以消除撕裂。如果您的显示器不支持这两种技术，那么您可以选择任一</a:t>
            </a:r>
            <a:r>
              <a:rPr lang="en-US" altLang="zh-CN" sz="1800" dirty="0">
                <a:solidFill>
                  <a:srgbClr val="000000"/>
                </a:solidFill>
              </a:rPr>
              <a:t>GPU</a:t>
            </a:r>
            <a:r>
              <a:rPr lang="zh-CN" altLang="en-US" sz="1800" dirty="0">
                <a:solidFill>
                  <a:srgbClr val="000000"/>
                </a:solidFill>
              </a:rPr>
              <a:t>品牌。但是，即使这一决定最近也变得更加复杂，</a:t>
            </a:r>
            <a:r>
              <a:rPr lang="en-US" altLang="zh-CN" sz="1800" dirty="0">
                <a:solidFill>
                  <a:srgbClr val="000000"/>
                </a:solidFill>
              </a:rPr>
              <a:t>Nvidia</a:t>
            </a:r>
            <a:r>
              <a:rPr lang="zh-CN" altLang="en-US" sz="1800" dirty="0">
                <a:solidFill>
                  <a:srgbClr val="000000"/>
                </a:solidFill>
              </a:rPr>
              <a:t>现在证明越来越多的</a:t>
            </a:r>
            <a:r>
              <a:rPr lang="en-US" altLang="zh-CN" sz="1800" dirty="0" err="1">
                <a:solidFill>
                  <a:srgbClr val="000000"/>
                </a:solidFill>
              </a:rPr>
              <a:t>FreeSync</a:t>
            </a:r>
            <a:r>
              <a:rPr lang="zh-CN" altLang="en-US" sz="1800" dirty="0">
                <a:solidFill>
                  <a:srgbClr val="000000"/>
                </a:solidFill>
              </a:rPr>
              <a:t>显示器可以使用</a:t>
            </a:r>
            <a:r>
              <a:rPr lang="en-US" altLang="zh-CN" sz="1800" dirty="0">
                <a:solidFill>
                  <a:srgbClr val="000000"/>
                </a:solidFill>
              </a:rPr>
              <a:t>Nvidia</a:t>
            </a:r>
            <a:r>
              <a:rPr lang="zh-CN" altLang="en-US" sz="1800" dirty="0">
                <a:solidFill>
                  <a:srgbClr val="000000"/>
                </a:solidFill>
              </a:rPr>
              <a:t>卡进行可变刷新</a:t>
            </a:r>
            <a:r>
              <a:rPr lang="zh-CN" altLang="en-US" sz="1400" dirty="0">
                <a:solidFill>
                  <a:srgbClr val="000000"/>
                </a:solidFill>
              </a:rPr>
              <a:t>。</a:t>
            </a:r>
          </a:p>
          <a:p>
            <a:endParaRPr lang="zh-CN" altLang="en-US" sz="1400" dirty="0">
              <a:solidFill>
                <a:srgbClr val="000000"/>
              </a:solidFill>
            </a:endParaRPr>
          </a:p>
        </p:txBody>
      </p:sp>
    </p:spTree>
    <p:extLst>
      <p:ext uri="{BB962C8B-B14F-4D97-AF65-F5344CB8AC3E}">
        <p14:creationId xmlns:p14="http://schemas.microsoft.com/office/powerpoint/2010/main" val="519017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290D1E-E080-405C-B18B-23ECB2A6224F}"/>
              </a:ext>
            </a:extLst>
          </p:cNvPr>
          <p:cNvSpPr>
            <a:spLocks noGrp="1"/>
          </p:cNvSpPr>
          <p:nvPr>
            <p:ph type="title"/>
          </p:nvPr>
        </p:nvSpPr>
        <p:spPr>
          <a:xfrm>
            <a:off x="648929" y="629266"/>
            <a:ext cx="3667039" cy="1676603"/>
          </a:xfrm>
        </p:spPr>
        <p:txBody>
          <a:bodyPr>
            <a:normAutofit/>
          </a:bodyPr>
          <a:lstStyle/>
          <a:p>
            <a:r>
              <a:rPr lang="zh-CN" altLang="en-US" sz="2800" b="1" dirty="0"/>
              <a:t>哪些</a:t>
            </a:r>
            <a:r>
              <a:rPr lang="en-US" altLang="zh-CN" sz="2800" b="1" dirty="0"/>
              <a:t>GPU</a:t>
            </a:r>
            <a:r>
              <a:rPr lang="zh-CN" altLang="en-US" sz="2800" b="1" dirty="0"/>
              <a:t>是便宜，中端和高端的？</a:t>
            </a:r>
            <a:br>
              <a:rPr lang="zh-CN" altLang="en-US" sz="2800" b="1" dirty="0"/>
            </a:br>
            <a:br>
              <a:rPr lang="zh-CN" altLang="en-US" sz="2800" b="1" dirty="0"/>
            </a:br>
            <a:endParaRPr lang="zh-CN" altLang="en-US" sz="2800" dirty="0"/>
          </a:p>
        </p:txBody>
      </p:sp>
      <p:sp>
        <p:nvSpPr>
          <p:cNvPr id="3" name="内容占位符 2">
            <a:extLst>
              <a:ext uri="{FF2B5EF4-FFF2-40B4-BE49-F238E27FC236}">
                <a16:creationId xmlns:a16="http://schemas.microsoft.com/office/drawing/2014/main" id="{1701593D-BBC1-4C55-B467-1B1C68730ED5}"/>
              </a:ext>
            </a:extLst>
          </p:cNvPr>
          <p:cNvSpPr>
            <a:spLocks noGrp="1"/>
          </p:cNvSpPr>
          <p:nvPr>
            <p:ph idx="1"/>
          </p:nvPr>
        </p:nvSpPr>
        <p:spPr>
          <a:xfrm>
            <a:off x="648930" y="2438400"/>
            <a:ext cx="3667037" cy="3785419"/>
          </a:xfrm>
        </p:spPr>
        <p:txBody>
          <a:bodyPr>
            <a:normAutofit/>
          </a:bodyPr>
          <a:lstStyle/>
          <a:p>
            <a:r>
              <a:rPr lang="zh-CN" altLang="en-US" sz="1800" dirty="0"/>
              <a:t>这是当前主要</a:t>
            </a:r>
            <a:r>
              <a:rPr lang="en-US" altLang="zh-CN" sz="1800" dirty="0"/>
              <a:t>GPU</a:t>
            </a:r>
            <a:r>
              <a:rPr lang="zh-CN" altLang="en-US" sz="1800" dirty="0"/>
              <a:t>的细分以及它们所处的位置。</a:t>
            </a:r>
          </a:p>
        </p:txBody>
      </p:sp>
      <p:pic>
        <p:nvPicPr>
          <p:cNvPr id="5" name="图片 4">
            <a:extLst>
              <a:ext uri="{FF2B5EF4-FFF2-40B4-BE49-F238E27FC236}">
                <a16:creationId xmlns:a16="http://schemas.microsoft.com/office/drawing/2014/main" id="{33B61D1C-F35B-442A-A255-6985702BA58B}"/>
              </a:ext>
            </a:extLst>
          </p:cNvPr>
          <p:cNvPicPr>
            <a:picLocks noChangeAspect="1"/>
          </p:cNvPicPr>
          <p:nvPr/>
        </p:nvPicPr>
        <p:blipFill rotWithShape="1">
          <a:blip r:embed="rId2">
            <a:extLst>
              <a:ext uri="{28A0092B-C50C-407E-A947-70E740481C1C}">
                <a14:useLocalDpi xmlns:a14="http://schemas.microsoft.com/office/drawing/2010/main" val="0"/>
              </a:ext>
            </a:extLst>
          </a:blip>
          <a:srcRect r="2975" b="2"/>
          <a:stretch/>
        </p:blipFill>
        <p:spPr>
          <a:xfrm>
            <a:off x="4636008" y="640082"/>
            <a:ext cx="6916329" cy="5577837"/>
          </a:xfrm>
          <a:prstGeom prst="rect">
            <a:avLst/>
          </a:prstGeom>
          <a:effectLst/>
        </p:spPr>
      </p:pic>
      <p:pic>
        <p:nvPicPr>
          <p:cNvPr id="7" name="图片 6">
            <a:extLst>
              <a:ext uri="{FF2B5EF4-FFF2-40B4-BE49-F238E27FC236}">
                <a16:creationId xmlns:a16="http://schemas.microsoft.com/office/drawing/2014/main" id="{792147B5-478B-4EE8-8A3D-C3B0A31B20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0160" y="3128821"/>
            <a:ext cx="1808480" cy="1808480"/>
          </a:xfrm>
          <a:prstGeom prst="rect">
            <a:avLst/>
          </a:prstGeom>
        </p:spPr>
      </p:pic>
    </p:spTree>
    <p:extLst>
      <p:ext uri="{BB962C8B-B14F-4D97-AF65-F5344CB8AC3E}">
        <p14:creationId xmlns:p14="http://schemas.microsoft.com/office/powerpoint/2010/main" val="13333702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1C7571-F37E-439C-9F20-C51ACEFB5668}"/>
              </a:ext>
            </a:extLst>
          </p:cNvPr>
          <p:cNvSpPr>
            <a:spLocks noGrp="1"/>
          </p:cNvSpPr>
          <p:nvPr>
            <p:ph type="title"/>
          </p:nvPr>
        </p:nvSpPr>
        <p:spPr/>
        <p:txBody>
          <a:bodyPr>
            <a:normAutofit fontScale="90000"/>
          </a:bodyPr>
          <a:lstStyle/>
          <a:p>
            <a:r>
              <a:rPr lang="zh-CN" altLang="en-US" b="1" dirty="0">
                <a:solidFill>
                  <a:srgbClr val="FF0000"/>
                </a:solidFill>
              </a:rPr>
              <a:t>如何购买</a:t>
            </a:r>
            <a:r>
              <a:rPr lang="en-US" altLang="zh-CN" b="1" dirty="0">
                <a:solidFill>
                  <a:srgbClr val="FF0000"/>
                </a:solidFill>
              </a:rPr>
              <a:t>GPU</a:t>
            </a:r>
            <a:r>
              <a:rPr lang="zh-CN" altLang="en-US" b="1" dirty="0">
                <a:solidFill>
                  <a:srgbClr val="FF0000"/>
                </a:solidFill>
              </a:rPr>
              <a:t>：哪些规格重要，哪些不重要？</a:t>
            </a:r>
            <a:br>
              <a:rPr lang="zh-CN" altLang="en-US" b="1" dirty="0"/>
            </a:br>
            <a:endParaRPr lang="zh-CN" altLang="en-US" dirty="0"/>
          </a:p>
        </p:txBody>
      </p:sp>
      <p:sp>
        <p:nvSpPr>
          <p:cNvPr id="3" name="内容占位符 2">
            <a:extLst>
              <a:ext uri="{FF2B5EF4-FFF2-40B4-BE49-F238E27FC236}">
                <a16:creationId xmlns:a16="http://schemas.microsoft.com/office/drawing/2014/main" id="{BD68CDD7-A3D2-4286-A56C-9BD36290196A}"/>
              </a:ext>
            </a:extLst>
          </p:cNvPr>
          <p:cNvSpPr>
            <a:spLocks noGrp="1"/>
          </p:cNvSpPr>
          <p:nvPr>
            <p:ph idx="1"/>
          </p:nvPr>
        </p:nvSpPr>
        <p:spPr>
          <a:xfrm>
            <a:off x="838200" y="1825624"/>
            <a:ext cx="10515600" cy="4734973"/>
          </a:xfrm>
        </p:spPr>
        <p:txBody>
          <a:bodyPr>
            <a:normAutofit fontScale="92500" lnSpcReduction="10000"/>
          </a:bodyPr>
          <a:lstStyle/>
          <a:p>
            <a:pPr fontAlgn="base"/>
            <a:r>
              <a:rPr lang="zh-CN" altLang="en-US" sz="2600" b="1" dirty="0"/>
              <a:t>显卡内存量：</a:t>
            </a:r>
            <a:r>
              <a:rPr lang="zh-CN" altLang="en-US" sz="2600" dirty="0"/>
              <a:t>重要。取得</a:t>
            </a:r>
            <a:r>
              <a:rPr lang="en-US" altLang="zh-CN" sz="2600" dirty="0"/>
              <a:t>3-4GB</a:t>
            </a:r>
            <a:r>
              <a:rPr lang="zh-CN" altLang="en-US" sz="2600" dirty="0"/>
              <a:t>的卡，以</a:t>
            </a:r>
            <a:r>
              <a:rPr lang="en-US" altLang="zh-CN" sz="2600" dirty="0"/>
              <a:t>1080p</a:t>
            </a:r>
            <a:r>
              <a:rPr lang="zh-CN" altLang="en-US" sz="2600" dirty="0"/>
              <a:t>的分辨率进行高端游戏。如果将所有设置调高或安装高分辨率纹理包，则需要更多内存。如果您以</a:t>
            </a:r>
            <a:r>
              <a:rPr lang="en-US" altLang="zh-CN" sz="2600" dirty="0"/>
              <a:t>4K</a:t>
            </a:r>
            <a:r>
              <a:rPr lang="zh-CN" altLang="en-US" sz="2600" dirty="0"/>
              <a:t>，</a:t>
            </a:r>
            <a:r>
              <a:rPr lang="en-US" altLang="zh-CN" sz="2600" dirty="0"/>
              <a:t>8GB</a:t>
            </a:r>
            <a:r>
              <a:rPr lang="zh-CN" altLang="en-US" sz="2600" dirty="0"/>
              <a:t>或更高的高分辨率进行游戏，则是理想选择。</a:t>
            </a:r>
          </a:p>
          <a:p>
            <a:pPr fontAlgn="base"/>
            <a:r>
              <a:rPr lang="zh-CN" altLang="en-US" sz="2600" b="1" dirty="0"/>
              <a:t>尺寸：</a:t>
            </a:r>
            <a:r>
              <a:rPr lang="zh-CN" altLang="en-US" sz="2600" dirty="0"/>
              <a:t>非常重要。您需要确保您的卡箱中有足够的空间。查看长度，高度和厚度。图形卡可以采用半高（细长），单插槽，双插槽甚至三插槽的样式。大多数以游戏为重点的卡都是全高的，并占用两个扩展槽。而且，即使从技术上说，插卡仅占用您的机箱中的一个或两个插槽，但如果散热器和风扇罩较大  ，它也可能会阻塞相邻的插槽。如果您的</a:t>
            </a:r>
            <a:r>
              <a:rPr lang="en-US" altLang="zh-CN" sz="2600" dirty="0"/>
              <a:t>Mini ITX </a:t>
            </a:r>
            <a:r>
              <a:rPr lang="zh-CN" altLang="en-US" sz="2600" dirty="0"/>
              <a:t>主板很小  ，请寻找“ </a:t>
            </a:r>
            <a:r>
              <a:rPr lang="en-US" altLang="zh-CN" sz="2600" dirty="0"/>
              <a:t>mini”</a:t>
            </a:r>
            <a:r>
              <a:rPr lang="zh-CN" altLang="en-US" sz="2600" dirty="0"/>
              <a:t>卡，该卡的长度通常不超过</a:t>
            </a:r>
            <a:r>
              <a:rPr lang="en-US" altLang="zh-CN" sz="2600" dirty="0"/>
              <a:t>8</a:t>
            </a:r>
            <a:r>
              <a:rPr lang="zh-CN" altLang="en-US" sz="2600" dirty="0"/>
              <a:t>英寸。但是，某些带有此绰号的卡会更长，因此请检查规格。</a:t>
            </a:r>
          </a:p>
          <a:p>
            <a:pPr fontAlgn="base"/>
            <a:r>
              <a:rPr lang="en-US" altLang="zh-CN" sz="2600" b="1" dirty="0"/>
              <a:t>TDP</a:t>
            </a:r>
            <a:r>
              <a:rPr lang="zh-CN" altLang="en-US" sz="2600" b="1" dirty="0"/>
              <a:t>：</a:t>
            </a:r>
            <a:r>
              <a:rPr lang="zh-CN" altLang="en-US" sz="2600" dirty="0"/>
              <a:t>非常重要。热设计功率或  </a:t>
            </a:r>
            <a:r>
              <a:rPr lang="en-US" altLang="zh-CN" sz="2600" dirty="0"/>
              <a:t>TDP</a:t>
            </a:r>
            <a:r>
              <a:rPr lang="zh-CN" altLang="en-US" sz="2600" dirty="0"/>
              <a:t>是散热量的度量，但它也可以让您估算以设置运行卡所需的瓦数。因此，例如，如果您运行带有超频</a:t>
            </a:r>
            <a:r>
              <a:rPr lang="en-US" altLang="zh-CN" sz="2600" dirty="0"/>
              <a:t>95</a:t>
            </a:r>
            <a:r>
              <a:rPr lang="zh-CN" altLang="en-US" sz="2600" dirty="0"/>
              <a:t>瓦</a:t>
            </a:r>
            <a:r>
              <a:rPr lang="en-US" altLang="zh-CN" sz="2600" dirty="0"/>
              <a:t>CPU</a:t>
            </a:r>
            <a:r>
              <a:rPr lang="zh-CN" altLang="en-US" sz="2600" dirty="0"/>
              <a:t>的</a:t>
            </a:r>
            <a:r>
              <a:rPr lang="en-US" altLang="zh-CN" sz="2600" dirty="0"/>
              <a:t>400</a:t>
            </a:r>
            <a:r>
              <a:rPr lang="zh-CN" altLang="en-US" sz="2600" dirty="0"/>
              <a:t>瓦电源设备（</a:t>
            </a:r>
            <a:r>
              <a:rPr lang="en-US" altLang="zh-CN" sz="2600" dirty="0"/>
              <a:t>PSU</a:t>
            </a:r>
            <a:r>
              <a:rPr lang="zh-CN" altLang="en-US" sz="2600" dirty="0"/>
              <a:t>），并且想要添加  </a:t>
            </a:r>
            <a:r>
              <a:rPr lang="en-US" altLang="zh-CN" sz="2600" dirty="0"/>
              <a:t>GTX 1080 </a:t>
            </a:r>
            <a:r>
              <a:rPr lang="en-US" altLang="zh-CN" sz="2600" dirty="0" err="1"/>
              <a:t>Ti</a:t>
            </a:r>
            <a:r>
              <a:rPr lang="zh-CN" altLang="en-US" sz="2600" dirty="0"/>
              <a:t>（</a:t>
            </a:r>
            <a:r>
              <a:rPr lang="en-US" altLang="zh-CN" sz="2600" dirty="0"/>
              <a:t>TDP</a:t>
            </a:r>
            <a:r>
              <a:rPr lang="zh-CN" altLang="en-US" sz="2600" dirty="0"/>
              <a:t>为</a:t>
            </a:r>
            <a:r>
              <a:rPr lang="en-US" altLang="zh-CN" sz="2600" dirty="0"/>
              <a:t>250</a:t>
            </a:r>
            <a:r>
              <a:rPr lang="zh-CN" altLang="en-US" sz="2600" dirty="0"/>
              <a:t>瓦），则几乎可以肯定需要升级</a:t>
            </a:r>
            <a:r>
              <a:rPr lang="en-US" altLang="zh-CN" sz="2600" dirty="0"/>
              <a:t>PSU</a:t>
            </a:r>
            <a:r>
              <a:rPr lang="zh-CN" altLang="en-US" sz="2600" dirty="0"/>
              <a:t>。</a:t>
            </a:r>
          </a:p>
          <a:p>
            <a:endParaRPr lang="zh-CN" altLang="en-US" dirty="0"/>
          </a:p>
        </p:txBody>
      </p:sp>
    </p:spTree>
    <p:extLst>
      <p:ext uri="{BB962C8B-B14F-4D97-AF65-F5344CB8AC3E}">
        <p14:creationId xmlns:p14="http://schemas.microsoft.com/office/powerpoint/2010/main" val="1200095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D4993743-B10A-433C-9996-3035D2C3A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45">
            <a:extLst>
              <a:ext uri="{FF2B5EF4-FFF2-40B4-BE49-F238E27FC236}">
                <a16:creationId xmlns:a16="http://schemas.microsoft.com/office/drawing/2014/main" id="{BB3B8946-A0AA-42D4-8A24-639DC6EA1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46">
            <a:extLst>
              <a:ext uri="{FF2B5EF4-FFF2-40B4-BE49-F238E27FC236}">
                <a16:creationId xmlns:a16="http://schemas.microsoft.com/office/drawing/2014/main" id="{AB1038E6-06EF-4DCB-B52E-D3825C50F7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47">
            <a:extLst>
              <a:ext uri="{FF2B5EF4-FFF2-40B4-BE49-F238E27FC236}">
                <a16:creationId xmlns:a16="http://schemas.microsoft.com/office/drawing/2014/main" id="{5C7EF35C-8B7D-4026-8F09-8B2B22505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44">
            <a:extLst>
              <a:ext uri="{FF2B5EF4-FFF2-40B4-BE49-F238E27FC236}">
                <a16:creationId xmlns:a16="http://schemas.microsoft.com/office/drawing/2014/main" id="{5F24A71D-C0A9-49AC-B2D1-5A9EA2BD3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348538"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Rectangle 25">
            <a:extLst>
              <a:ext uri="{FF2B5EF4-FFF2-40B4-BE49-F238E27FC236}">
                <a16:creationId xmlns:a16="http://schemas.microsoft.com/office/drawing/2014/main" id="{14280C55-570C-4284-9850-B2BA33DB67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7033095"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内容占位符 2">
            <a:extLst>
              <a:ext uri="{FF2B5EF4-FFF2-40B4-BE49-F238E27FC236}">
                <a16:creationId xmlns:a16="http://schemas.microsoft.com/office/drawing/2014/main" id="{9AE10BC6-F3D8-4C8C-94ED-837F89360432}"/>
              </a:ext>
            </a:extLst>
          </p:cNvPr>
          <p:cNvSpPr>
            <a:spLocks noGrp="1"/>
          </p:cNvSpPr>
          <p:nvPr>
            <p:ph idx="1"/>
          </p:nvPr>
        </p:nvSpPr>
        <p:spPr>
          <a:xfrm>
            <a:off x="1282189" y="2494450"/>
            <a:ext cx="5773883" cy="3563159"/>
          </a:xfrm>
        </p:spPr>
        <p:txBody>
          <a:bodyPr>
            <a:normAutofit/>
          </a:bodyPr>
          <a:lstStyle/>
          <a:p>
            <a:r>
              <a:rPr lang="zh-CN" altLang="en-US" sz="1700" b="1" dirty="0"/>
              <a:t>电源连接器：</a:t>
            </a:r>
            <a:r>
              <a:rPr lang="zh-CN" altLang="en-US" sz="1700" dirty="0"/>
              <a:t>重要。最严重的游戏卡消耗的功率超过了</a:t>
            </a:r>
            <a:r>
              <a:rPr lang="en-US" altLang="zh-CN" sz="1700" dirty="0"/>
              <a:t>PCIe</a:t>
            </a:r>
            <a:r>
              <a:rPr lang="zh-CN" altLang="en-US" sz="1700" dirty="0"/>
              <a:t>插槽提供的标准最大</a:t>
            </a:r>
            <a:r>
              <a:rPr lang="en-US" altLang="zh-CN" sz="1700" dirty="0"/>
              <a:t>75</a:t>
            </a:r>
            <a:r>
              <a:rPr lang="zh-CN" altLang="en-US" sz="1700" dirty="0"/>
              <a:t>瓦  。这些卡需要连接六针和八针型号的辅助</a:t>
            </a:r>
            <a:r>
              <a:rPr lang="en-US" altLang="zh-CN" sz="1700" dirty="0"/>
              <a:t>PCIe</a:t>
            </a:r>
            <a:r>
              <a:rPr lang="zh-CN" altLang="en-US" sz="1700" dirty="0"/>
              <a:t>电源连接器。某些卡具有这些连接器之一，另两个和六个和八针端口可以存在于同一卡上。如果您的电源没有所需的辅助连接器，则可能需要升级或获取一个适配器，该适配器可以从几个</a:t>
            </a:r>
            <a:r>
              <a:rPr lang="en-US" altLang="zh-CN" sz="1700" dirty="0"/>
              <a:t>SATA</a:t>
            </a:r>
            <a:r>
              <a:rPr lang="zh-CN" altLang="en-US" sz="1700" dirty="0"/>
              <a:t>或</a:t>
            </a:r>
            <a:r>
              <a:rPr lang="en-US" altLang="zh-CN" sz="1700" dirty="0"/>
              <a:t>Molex</a:t>
            </a:r>
            <a:r>
              <a:rPr lang="zh-CN" altLang="en-US" sz="1700" dirty="0"/>
              <a:t>连接器中获取电源。</a:t>
            </a:r>
            <a:endParaRPr lang="en-US" altLang="zh-CN" sz="1700" dirty="0"/>
          </a:p>
          <a:p>
            <a:r>
              <a:rPr lang="zh-CN" altLang="en-US" sz="1700" b="1" dirty="0"/>
              <a:t>端口：</a:t>
            </a:r>
            <a:r>
              <a:rPr lang="zh-CN" altLang="en-US" sz="1700" dirty="0"/>
              <a:t>重要。某些显示器带有</a:t>
            </a:r>
            <a:r>
              <a:rPr lang="en-US" altLang="zh-CN" sz="1700" dirty="0"/>
              <a:t>HDMI</a:t>
            </a:r>
            <a:r>
              <a:rPr lang="zh-CN" altLang="en-US" sz="1700" dirty="0"/>
              <a:t>，另一些显示器使用</a:t>
            </a:r>
            <a:r>
              <a:rPr lang="en-US" altLang="zh-CN" sz="1700" dirty="0"/>
              <a:t>DisplayPort</a:t>
            </a:r>
            <a:r>
              <a:rPr lang="zh-CN" altLang="en-US" sz="1700" dirty="0"/>
              <a:t>，而某些较旧的显示器仅具有</a:t>
            </a:r>
            <a:r>
              <a:rPr lang="en-US" altLang="zh-CN" sz="1700" dirty="0"/>
              <a:t>DVI</a:t>
            </a:r>
            <a:r>
              <a:rPr lang="zh-CN" altLang="en-US" sz="1700" dirty="0"/>
              <a:t>。确保该卡具有显示器所需的连接器，因此您不必购买适配器。</a:t>
            </a:r>
          </a:p>
        </p:txBody>
      </p:sp>
      <p:pic>
        <p:nvPicPr>
          <p:cNvPr id="9" name="图片 8">
            <a:extLst>
              <a:ext uri="{FF2B5EF4-FFF2-40B4-BE49-F238E27FC236}">
                <a16:creationId xmlns:a16="http://schemas.microsoft.com/office/drawing/2014/main" id="{AB5B4D73-EEC7-4115-8C8C-EE73848197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24706" y="733390"/>
            <a:ext cx="3343407" cy="2507555"/>
          </a:xfrm>
          <a:prstGeom prst="rect">
            <a:avLst/>
          </a:prstGeom>
        </p:spPr>
      </p:pic>
      <p:pic>
        <p:nvPicPr>
          <p:cNvPr id="11" name="图片 10">
            <a:extLst>
              <a:ext uri="{FF2B5EF4-FFF2-40B4-BE49-F238E27FC236}">
                <a16:creationId xmlns:a16="http://schemas.microsoft.com/office/drawing/2014/main" id="{CDFDF9D5-F455-4F79-BCE2-517E6D299F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4706" y="3637397"/>
            <a:ext cx="3340358" cy="2505268"/>
          </a:xfrm>
          <a:prstGeom prst="rect">
            <a:avLst/>
          </a:prstGeom>
        </p:spPr>
      </p:pic>
    </p:spTree>
    <p:extLst>
      <p:ext uri="{BB962C8B-B14F-4D97-AF65-F5344CB8AC3E}">
        <p14:creationId xmlns:p14="http://schemas.microsoft.com/office/powerpoint/2010/main" val="37299504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25" name="Rectangle 2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Rectangle 27">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内容占位符 2">
            <a:extLst>
              <a:ext uri="{FF2B5EF4-FFF2-40B4-BE49-F238E27FC236}">
                <a16:creationId xmlns:a16="http://schemas.microsoft.com/office/drawing/2014/main" id="{3DEFC766-4293-41ED-9E79-66E7EC2FEC6F}"/>
              </a:ext>
            </a:extLst>
          </p:cNvPr>
          <p:cNvSpPr>
            <a:spLocks noGrp="1"/>
          </p:cNvSpPr>
          <p:nvPr>
            <p:ph idx="1"/>
          </p:nvPr>
        </p:nvSpPr>
        <p:spPr>
          <a:xfrm>
            <a:off x="590719" y="965200"/>
            <a:ext cx="4559425" cy="5344891"/>
          </a:xfrm>
        </p:spPr>
        <p:txBody>
          <a:bodyPr anchor="ctr">
            <a:normAutofit/>
          </a:bodyPr>
          <a:lstStyle/>
          <a:p>
            <a:pPr fontAlgn="base"/>
            <a:r>
              <a:rPr lang="zh-CN" altLang="en-US" sz="1800" b="1" dirty="0"/>
              <a:t>内存速度</a:t>
            </a:r>
            <a:r>
              <a:rPr lang="en-US" altLang="zh-CN" sz="1800" b="1" dirty="0"/>
              <a:t>/</a:t>
            </a:r>
            <a:r>
              <a:rPr lang="zh-CN" altLang="en-US" sz="1800" b="1" dirty="0"/>
              <a:t>带宽：</a:t>
            </a:r>
            <a:r>
              <a:rPr lang="zh-CN" altLang="en-US" sz="1800" dirty="0"/>
              <a:t>有点重要。像更高的 时钟速度一样，更快的内存可使一张卡比另一张更快。</a:t>
            </a:r>
          </a:p>
          <a:p>
            <a:pPr fontAlgn="base"/>
            <a:r>
              <a:rPr lang="en-US" altLang="zh-CN" sz="1800" b="1" dirty="0"/>
              <a:t>CUDA</a:t>
            </a:r>
            <a:r>
              <a:rPr lang="zh-CN" altLang="en-US" sz="1800" b="1" dirty="0"/>
              <a:t>内核</a:t>
            </a:r>
            <a:r>
              <a:rPr lang="en-US" altLang="zh-CN" sz="1800" b="1" dirty="0"/>
              <a:t>/</a:t>
            </a:r>
            <a:r>
              <a:rPr lang="zh-CN" altLang="en-US" sz="1800" b="1" dirty="0"/>
              <a:t>流处理器：</a:t>
            </a:r>
            <a:r>
              <a:rPr lang="zh-CN" altLang="en-US" sz="1800" dirty="0"/>
              <a:t>从某种意义上讲，这非常重要，因为它是</a:t>
            </a:r>
            <a:r>
              <a:rPr lang="en-US" altLang="zh-CN" sz="1800" dirty="0"/>
              <a:t>GPU</a:t>
            </a:r>
            <a:r>
              <a:rPr lang="zh-CN" altLang="en-US" sz="1800" dirty="0"/>
              <a:t>中处理单元的数量，类似于处理器中的内核数量。但就其本身而言，</a:t>
            </a:r>
            <a:r>
              <a:rPr lang="en-US" altLang="zh-CN" sz="1800" dirty="0"/>
              <a:t>CUDA</a:t>
            </a:r>
            <a:r>
              <a:rPr lang="zh-CN" altLang="en-US" sz="1800" dirty="0"/>
              <a:t>内核或流处理器的数量并不能告诉您有关性能的任何信息，特别是如果您要将</a:t>
            </a:r>
            <a:r>
              <a:rPr lang="en-US" altLang="zh-CN" sz="1800" dirty="0"/>
              <a:t>AMD</a:t>
            </a:r>
            <a:r>
              <a:rPr lang="zh-CN" altLang="en-US" sz="1800" dirty="0"/>
              <a:t>卡与</a:t>
            </a:r>
            <a:r>
              <a:rPr lang="en-US" altLang="zh-CN" sz="1800" dirty="0"/>
              <a:t>Nvidia</a:t>
            </a:r>
            <a:r>
              <a:rPr lang="zh-CN" altLang="en-US" sz="1800" dirty="0"/>
              <a:t>的同类竞争产品进行比较的话。 </a:t>
            </a:r>
          </a:p>
          <a:p>
            <a:pPr fontAlgn="base"/>
            <a:r>
              <a:rPr lang="en-US" altLang="zh-CN" sz="1800" b="1" dirty="0"/>
              <a:t>RT / Tensor</a:t>
            </a:r>
            <a:r>
              <a:rPr lang="zh-CN" altLang="en-US" sz="1800" b="1" dirty="0"/>
              <a:t>核心： </a:t>
            </a:r>
            <a:r>
              <a:rPr lang="zh-CN" altLang="en-US" sz="1800" dirty="0"/>
              <a:t>至少现在还不重要。 面向光线追踪的 </a:t>
            </a:r>
            <a:r>
              <a:rPr lang="en-US" altLang="zh-CN" sz="1800" dirty="0"/>
              <a:t>RT</a:t>
            </a:r>
            <a:r>
              <a:rPr lang="zh-CN" altLang="en-US" sz="1800" dirty="0"/>
              <a:t>内核和面向机器学习的</a:t>
            </a:r>
            <a:r>
              <a:rPr lang="en-US" altLang="zh-CN" sz="1800" dirty="0"/>
              <a:t>Tensor</a:t>
            </a:r>
            <a:r>
              <a:rPr lang="zh-CN" altLang="en-US" sz="1800" dirty="0"/>
              <a:t>内核通过</a:t>
            </a:r>
            <a:r>
              <a:rPr lang="en-US" altLang="zh-CN" sz="1800" dirty="0"/>
              <a:t>Nvidia</a:t>
            </a:r>
            <a:r>
              <a:rPr lang="zh-CN" altLang="en-US" sz="1800" dirty="0"/>
              <a:t>的</a:t>
            </a:r>
            <a:r>
              <a:rPr lang="en-US" altLang="zh-CN" sz="1800" dirty="0"/>
              <a:t>20</a:t>
            </a:r>
            <a:r>
              <a:rPr lang="zh-CN" altLang="en-US" sz="1800" dirty="0"/>
              <a:t>系列卡首次面向消费者。两种技术都有潜力。但是换句话说，尽管这些功能在将来具有很好的意义，但它们并不是您购买用于玩当今游戏的卡的主要原因。</a:t>
            </a:r>
            <a:r>
              <a:rPr lang="zh-CN" altLang="en-US" sz="1600" dirty="0"/>
              <a:t> </a:t>
            </a:r>
          </a:p>
          <a:p>
            <a:endParaRPr lang="zh-CN" altLang="en-US" sz="1600" dirty="0"/>
          </a:p>
        </p:txBody>
      </p:sp>
      <p:sp>
        <p:nvSpPr>
          <p:cNvPr id="30" name="Rectangle 29">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图片 4">
            <a:extLst>
              <a:ext uri="{FF2B5EF4-FFF2-40B4-BE49-F238E27FC236}">
                <a16:creationId xmlns:a16="http://schemas.microsoft.com/office/drawing/2014/main" id="{FF8E258F-CEED-4B94-B451-80238D740E14}"/>
              </a:ext>
            </a:extLst>
          </p:cNvPr>
          <p:cNvPicPr>
            <a:picLocks noChangeAspect="1"/>
          </p:cNvPicPr>
          <p:nvPr/>
        </p:nvPicPr>
        <p:blipFill rotWithShape="1">
          <a:blip r:embed="rId2">
            <a:extLst>
              <a:ext uri="{28A0092B-C50C-407E-A947-70E740481C1C}">
                <a14:useLocalDpi xmlns:a14="http://schemas.microsoft.com/office/drawing/2010/main" val="0"/>
              </a:ext>
            </a:extLst>
          </a:blip>
          <a:srcRect l="6642" r="-3" b="-3"/>
          <a:stretch/>
        </p:blipFill>
        <p:spPr>
          <a:xfrm>
            <a:off x="5977788" y="799352"/>
            <a:ext cx="5425410" cy="5259296"/>
          </a:xfrm>
          <a:prstGeom prst="rect">
            <a:avLst/>
          </a:prstGeom>
        </p:spPr>
      </p:pic>
    </p:spTree>
    <p:extLst>
      <p:ext uri="{BB962C8B-B14F-4D97-AF65-F5344CB8AC3E}">
        <p14:creationId xmlns:p14="http://schemas.microsoft.com/office/powerpoint/2010/main" val="3980223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766DFA-82ED-4284-9A15-AF91A1347080}"/>
              </a:ext>
            </a:extLst>
          </p:cNvPr>
          <p:cNvSpPr>
            <a:spLocks noGrp="1"/>
          </p:cNvSpPr>
          <p:nvPr>
            <p:ph type="title"/>
          </p:nvPr>
        </p:nvSpPr>
        <p:spPr>
          <a:xfrm>
            <a:off x="843280" y="1665605"/>
            <a:ext cx="2854961" cy="616405"/>
          </a:xfrm>
        </p:spPr>
        <p:txBody>
          <a:bodyPr>
            <a:normAutofit fontScale="90000"/>
          </a:bodyPr>
          <a:lstStyle/>
          <a:p>
            <a:pPr fontAlgn="base"/>
            <a:r>
              <a:rPr lang="zh-CN" altLang="en-US" sz="4100" b="1" dirty="0"/>
              <a:t>参考卡还是第三方设计？</a:t>
            </a:r>
            <a:br>
              <a:rPr lang="zh-CN" altLang="en-US" sz="4100" b="1" dirty="0"/>
            </a:br>
            <a:br>
              <a:rPr lang="zh-CN" altLang="en-US" sz="4100" dirty="0"/>
            </a:br>
            <a:endParaRPr lang="zh-CN" altLang="en-US" sz="4100" dirty="0"/>
          </a:p>
        </p:txBody>
      </p:sp>
      <p:sp>
        <p:nvSpPr>
          <p:cNvPr id="3" name="内容占位符 2">
            <a:extLst>
              <a:ext uri="{FF2B5EF4-FFF2-40B4-BE49-F238E27FC236}">
                <a16:creationId xmlns:a16="http://schemas.microsoft.com/office/drawing/2014/main" id="{83F6E68E-9B83-47CD-AB77-8263E3E2A109}"/>
              </a:ext>
            </a:extLst>
          </p:cNvPr>
          <p:cNvSpPr>
            <a:spLocks noGrp="1"/>
          </p:cNvSpPr>
          <p:nvPr>
            <p:ph idx="1"/>
          </p:nvPr>
        </p:nvSpPr>
        <p:spPr>
          <a:xfrm>
            <a:off x="655320" y="2812923"/>
            <a:ext cx="6254496" cy="3858768"/>
          </a:xfrm>
        </p:spPr>
        <p:txBody>
          <a:bodyPr>
            <a:normAutofit/>
          </a:bodyPr>
          <a:lstStyle/>
          <a:p>
            <a:pPr fontAlgn="base"/>
            <a:r>
              <a:rPr lang="zh-CN" altLang="en-US" sz="2000" dirty="0"/>
              <a:t>即使您决定使用哪种</a:t>
            </a:r>
            <a:r>
              <a:rPr lang="en-US" altLang="zh-CN" sz="2000" dirty="0"/>
              <a:t>GPU</a:t>
            </a:r>
            <a:r>
              <a:rPr lang="zh-CN" altLang="en-US" sz="2000" dirty="0"/>
              <a:t>（例如， 如上图中的显卡，例如  </a:t>
            </a:r>
            <a:r>
              <a:rPr lang="en-US" altLang="zh-CN" sz="2000" dirty="0"/>
              <a:t>AMD Radeon RX Vega 64</a:t>
            </a:r>
            <a:r>
              <a:rPr lang="zh-CN" altLang="en-US" sz="2000" dirty="0"/>
              <a:t>），在冷却器设计，品牌或制造商方面，您通常也将面临很多选择。 。</a:t>
            </a:r>
            <a:r>
              <a:rPr lang="en-US" altLang="zh-CN" sz="2000" dirty="0"/>
              <a:t>Nvidia</a:t>
            </a:r>
            <a:r>
              <a:rPr lang="zh-CN" altLang="en-US" sz="2000" dirty="0"/>
              <a:t>以</a:t>
            </a:r>
            <a:r>
              <a:rPr lang="en-US" altLang="zh-CN" sz="2000" dirty="0"/>
              <a:t>Founders Edition</a:t>
            </a:r>
            <a:r>
              <a:rPr lang="zh-CN" altLang="en-US" sz="2000" dirty="0"/>
              <a:t>的名义生产和销售自己的显卡，但</a:t>
            </a:r>
            <a:r>
              <a:rPr lang="en-US" altLang="zh-CN" sz="2000" dirty="0"/>
              <a:t>AMD</a:t>
            </a:r>
            <a:r>
              <a:rPr lang="zh-CN" altLang="en-US" sz="2000" dirty="0"/>
              <a:t>将其参考设计授权给其他制造商。两家公司的</a:t>
            </a:r>
            <a:r>
              <a:rPr lang="en-US" altLang="zh-CN" sz="2000" dirty="0"/>
              <a:t>GPU</a:t>
            </a:r>
            <a:r>
              <a:rPr lang="zh-CN" altLang="en-US" sz="2000" dirty="0"/>
              <a:t>都出现在来自不同供应商的第三方卡中。</a:t>
            </a:r>
          </a:p>
          <a:p>
            <a:pPr fontAlgn="base"/>
            <a:r>
              <a:rPr lang="zh-CN" altLang="en-US" sz="2000" dirty="0"/>
              <a:t>较昂贵的第三方卡将具有精巧的散热器，额外的风扇以及通常更高的时钟速度，但它们也可能比参考卡昂贵。超频增益通常很小（只有几</a:t>
            </a:r>
            <a:r>
              <a:rPr lang="en-US" altLang="zh-CN" sz="2000" dirty="0"/>
              <a:t>FPS</a:t>
            </a:r>
            <a:r>
              <a:rPr lang="zh-CN" altLang="en-US" sz="2000" dirty="0"/>
              <a:t>的增益，特别是在高分辨率时）。也就是说，更强的散热通常可以转化为更凉爽，更安静的运行，这很重要，因为高端显卡通常是</a:t>
            </a:r>
            <a:r>
              <a:rPr lang="en-US" altLang="zh-CN" sz="2000" dirty="0"/>
              <a:t>PC</a:t>
            </a:r>
            <a:r>
              <a:rPr lang="zh-CN" altLang="en-US" sz="2000" dirty="0"/>
              <a:t>中噪音最大，发热最多的部分。</a:t>
            </a:r>
          </a:p>
          <a:p>
            <a:endParaRPr lang="zh-CN" altLang="en-US" sz="2000" dirty="0"/>
          </a:p>
        </p:txBody>
      </p:sp>
      <p:pic>
        <p:nvPicPr>
          <p:cNvPr id="5" name="图片 4">
            <a:extLst>
              <a:ext uri="{FF2B5EF4-FFF2-40B4-BE49-F238E27FC236}">
                <a16:creationId xmlns:a16="http://schemas.microsoft.com/office/drawing/2014/main" id="{D8FF1294-3493-4182-9D13-4AA60C0DCE46}"/>
              </a:ext>
            </a:extLst>
          </p:cNvPr>
          <p:cNvPicPr>
            <a:picLocks noChangeAspect="1"/>
          </p:cNvPicPr>
          <p:nvPr/>
        </p:nvPicPr>
        <p:blipFill rotWithShape="1">
          <a:blip r:embed="rId2">
            <a:extLst>
              <a:ext uri="{28A0092B-C50C-407E-A947-70E740481C1C}">
                <a14:useLocalDpi xmlns:a14="http://schemas.microsoft.com/office/drawing/2010/main" val="0"/>
              </a:ext>
            </a:extLst>
          </a:blip>
          <a:srcRect l="16651" r="32608"/>
          <a:stretch/>
        </p:blipFill>
        <p:spPr>
          <a:xfrm>
            <a:off x="7552266" y="10"/>
            <a:ext cx="4639733" cy="6857990"/>
          </a:xfrm>
          <a:prstGeom prst="rect">
            <a:avLst/>
          </a:prstGeom>
        </p:spPr>
      </p:pic>
      <p:pic>
        <p:nvPicPr>
          <p:cNvPr id="7" name="图片 6">
            <a:extLst>
              <a:ext uri="{FF2B5EF4-FFF2-40B4-BE49-F238E27FC236}">
                <a16:creationId xmlns:a16="http://schemas.microsoft.com/office/drawing/2014/main" id="{FF1BDEC1-F552-414D-8024-18F18494ED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8241" y="691647"/>
            <a:ext cx="2854960" cy="1947915"/>
          </a:xfrm>
          <a:prstGeom prst="rect">
            <a:avLst/>
          </a:prstGeom>
        </p:spPr>
      </p:pic>
    </p:spTree>
    <p:extLst>
      <p:ext uri="{BB962C8B-B14F-4D97-AF65-F5344CB8AC3E}">
        <p14:creationId xmlns:p14="http://schemas.microsoft.com/office/powerpoint/2010/main" val="370371782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95DF11A-FC92-46DC-8C12-86C8BF630586}"/>
              </a:ext>
            </a:extLst>
          </p:cNvPr>
          <p:cNvPicPr>
            <a:picLocks noChangeAspect="1"/>
          </p:cNvPicPr>
          <p:nvPr/>
        </p:nvPicPr>
        <p:blipFill rotWithShape="1">
          <a:blip r:embed="rId2"/>
          <a:srcRect t="6204" b="23483"/>
          <a:stretch/>
        </p:blipFill>
        <p:spPr>
          <a:xfrm>
            <a:off x="-1" y="10"/>
            <a:ext cx="12192000" cy="6857990"/>
          </a:xfrm>
          <a:prstGeom prst="rect">
            <a:avLst/>
          </a:prstGeom>
        </p:spPr>
      </p:pic>
      <p:sp>
        <p:nvSpPr>
          <p:cNvPr id="9"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标题 1">
            <a:extLst>
              <a:ext uri="{FF2B5EF4-FFF2-40B4-BE49-F238E27FC236}">
                <a16:creationId xmlns:a16="http://schemas.microsoft.com/office/drawing/2014/main" id="{20F9C4C1-D864-4AC0-8165-FCAD0CF32BE6}"/>
              </a:ext>
            </a:extLst>
          </p:cNvPr>
          <p:cNvSpPr>
            <a:spLocks noGrp="1"/>
          </p:cNvSpPr>
          <p:nvPr>
            <p:ph type="title"/>
          </p:nvPr>
        </p:nvSpPr>
        <p:spPr>
          <a:xfrm>
            <a:off x="709448" y="1913950"/>
            <a:ext cx="4204137" cy="1342754"/>
          </a:xfrm>
        </p:spPr>
        <p:txBody>
          <a:bodyPr>
            <a:normAutofit/>
          </a:bodyPr>
          <a:lstStyle/>
          <a:p>
            <a:pPr algn="ctr"/>
            <a:r>
              <a:rPr lang="zh-CN" altLang="en-US" sz="3100"/>
              <a:t>最后再来点良心推介吧，有异议欢迎评论哦</a:t>
            </a:r>
          </a:p>
        </p:txBody>
      </p:sp>
      <p:cxnSp>
        <p:nvCxnSpPr>
          <p:cNvPr id="11" name="Straight Connector 10">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8520F36D-8F5E-4793-B0C0-4CB692267B75}"/>
              </a:ext>
            </a:extLst>
          </p:cNvPr>
          <p:cNvSpPr>
            <a:spLocks noGrp="1"/>
          </p:cNvSpPr>
          <p:nvPr>
            <p:ph idx="1"/>
          </p:nvPr>
        </p:nvSpPr>
        <p:spPr>
          <a:xfrm>
            <a:off x="525516" y="3417573"/>
            <a:ext cx="4593021" cy="2619839"/>
          </a:xfrm>
        </p:spPr>
        <p:txBody>
          <a:bodyPr anchor="ctr">
            <a:normAutofit/>
          </a:bodyPr>
          <a:lstStyle/>
          <a:p>
            <a:pPr fontAlgn="base"/>
            <a:r>
              <a:rPr lang="zh-CN" altLang="en-US" sz="1500" b="1" dirty="0"/>
              <a:t>最佳预算选择：</a:t>
            </a:r>
            <a:r>
              <a:rPr lang="en-US" altLang="zh-CN" sz="1500" b="1" dirty="0"/>
              <a:t>Radeon RX 570</a:t>
            </a:r>
          </a:p>
          <a:p>
            <a:pPr fontAlgn="base"/>
            <a:r>
              <a:rPr lang="en-US" altLang="zh-CN" sz="1500" dirty="0"/>
              <a:t>Radeon RX 570</a:t>
            </a:r>
            <a:r>
              <a:rPr lang="zh-CN" altLang="en-US" sz="1500" dirty="0"/>
              <a:t>特别适合那些渴望以</a:t>
            </a:r>
            <a:r>
              <a:rPr lang="en-US" altLang="zh-CN" sz="1500" dirty="0"/>
              <a:t>1920x1080</a:t>
            </a:r>
            <a:r>
              <a:rPr lang="zh-CN" altLang="en-US" sz="1500" dirty="0"/>
              <a:t>（</a:t>
            </a:r>
            <a:r>
              <a:rPr lang="en-US" altLang="zh-CN" sz="1500" dirty="0"/>
              <a:t>1080p</a:t>
            </a:r>
            <a:r>
              <a:rPr lang="zh-CN" altLang="en-US" sz="1500" dirty="0"/>
              <a:t>）进行高细节游戏的人，他们没有预算以升级到</a:t>
            </a:r>
            <a:r>
              <a:rPr lang="en-US" altLang="zh-CN" sz="1500" dirty="0"/>
              <a:t>RX580</a:t>
            </a:r>
            <a:r>
              <a:rPr lang="zh-CN" altLang="en-US" sz="1500" dirty="0"/>
              <a:t>。也就是说，如今</a:t>
            </a:r>
            <a:r>
              <a:rPr lang="en-US" altLang="zh-CN" sz="1500" dirty="0"/>
              <a:t>8GB RX 580s</a:t>
            </a:r>
            <a:r>
              <a:rPr lang="zh-CN" altLang="en-US" sz="1500" dirty="0"/>
              <a:t>价格经常下降，</a:t>
            </a:r>
            <a:r>
              <a:rPr lang="en-US" altLang="zh-CN" sz="1500" dirty="0"/>
              <a:t>AMD</a:t>
            </a:r>
            <a:r>
              <a:rPr lang="zh-CN" altLang="en-US" sz="1500" dirty="0"/>
              <a:t>的增强卡可以说是更好的选择。对于寻求</a:t>
            </a:r>
            <a:r>
              <a:rPr lang="en-US" altLang="zh-CN" sz="1500" dirty="0"/>
              <a:t>1080p</a:t>
            </a:r>
            <a:r>
              <a:rPr lang="zh-CN" altLang="en-US" sz="1500" dirty="0"/>
              <a:t>长期游戏性能或有兴趣尝试高分辨率纹理包的用户而言，尤其如此。在将来需要大量内存的游戏中，额外的</a:t>
            </a:r>
            <a:r>
              <a:rPr lang="en-US" altLang="zh-CN" sz="1500" dirty="0"/>
              <a:t>4GB</a:t>
            </a:r>
            <a:r>
              <a:rPr lang="zh-CN" altLang="en-US" sz="1500" dirty="0"/>
              <a:t>内存可能会变得越来越重要，从而使</a:t>
            </a:r>
            <a:r>
              <a:rPr lang="en-US" altLang="zh-CN" sz="1500" dirty="0"/>
              <a:t>RX 580</a:t>
            </a:r>
            <a:r>
              <a:rPr lang="zh-CN" altLang="en-US" sz="1500" dirty="0"/>
              <a:t>成为具有更长游戏性能寿命的卡。</a:t>
            </a:r>
          </a:p>
          <a:p>
            <a:endParaRPr lang="zh-CN" altLang="en-US" sz="1500" dirty="0"/>
          </a:p>
        </p:txBody>
      </p:sp>
    </p:spTree>
    <p:extLst>
      <p:ext uri="{BB962C8B-B14F-4D97-AF65-F5344CB8AC3E}">
        <p14:creationId xmlns:p14="http://schemas.microsoft.com/office/powerpoint/2010/main" val="210003413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2002</Words>
  <Application>Microsoft Office PowerPoint</Application>
  <PresentationFormat>宽屏</PresentationFormat>
  <Paragraphs>41</Paragraphs>
  <Slides>14</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14</vt:i4>
      </vt:variant>
    </vt:vector>
  </HeadingPairs>
  <TitlesOfParts>
    <vt:vector size="20" baseType="lpstr">
      <vt:lpstr>等线</vt:lpstr>
      <vt:lpstr>等线 Light</vt:lpstr>
      <vt:lpstr>华文琥珀</vt:lpstr>
      <vt:lpstr>Arial</vt:lpstr>
      <vt:lpstr>Calibri</vt:lpstr>
      <vt:lpstr>Office 主题​​</vt:lpstr>
      <vt:lpstr>如何选择一块适合你的显卡</vt:lpstr>
      <vt:lpstr>冲刺冲刺！！</vt:lpstr>
      <vt:lpstr>AMD还是Nvidia？ </vt:lpstr>
      <vt:lpstr>哪些GPU是便宜，中端和高端的？  </vt:lpstr>
      <vt:lpstr>如何购买GPU：哪些规格重要，哪些不重要？ </vt:lpstr>
      <vt:lpstr>PowerPoint 演示文稿</vt:lpstr>
      <vt:lpstr>PowerPoint 演示文稿</vt:lpstr>
      <vt:lpstr>参考卡还是第三方设计？  </vt:lpstr>
      <vt:lpstr>最后再来点良心推介吧，有异议欢迎评论哦</vt:lpstr>
      <vt:lpstr>PowerPoint 演示文稿</vt:lpstr>
      <vt:lpstr>PowerPoint 演示文稿</vt:lpstr>
      <vt:lpstr>最适合VR：Nvidia GeForce RTX 2070 Super </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如何选择一块适合你的显卡</dc:title>
  <dc:creator>86152</dc:creator>
  <cp:lastModifiedBy>86152</cp:lastModifiedBy>
  <cp:revision>2</cp:revision>
  <dcterms:created xsi:type="dcterms:W3CDTF">2020-05-23T05:08:39Z</dcterms:created>
  <dcterms:modified xsi:type="dcterms:W3CDTF">2020-05-23T05:15:14Z</dcterms:modified>
</cp:coreProperties>
</file>